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1" r:id="rId4"/>
    <p:sldId id="265" r:id="rId5"/>
    <p:sldId id="300" r:id="rId6"/>
    <p:sldId id="266" r:id="rId7"/>
    <p:sldId id="267" r:id="rId8"/>
    <p:sldId id="268" r:id="rId9"/>
    <p:sldId id="269" r:id="rId10"/>
    <p:sldId id="291" r:id="rId11"/>
    <p:sldId id="270" r:id="rId12"/>
    <p:sldId id="271" r:id="rId13"/>
    <p:sldId id="292" r:id="rId14"/>
    <p:sldId id="299" r:id="rId15"/>
    <p:sldId id="296" r:id="rId16"/>
    <p:sldId id="293" r:id="rId17"/>
    <p:sldId id="294" r:id="rId18"/>
    <p:sldId id="295" r:id="rId19"/>
    <p:sldId id="298" r:id="rId20"/>
    <p:sldId id="276" r:id="rId2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3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3A8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ACA"/>
          </a:solidFill>
        </a:fill>
      </a:tcStyle>
    </a:wholeTbl>
    <a:band2H>
      <a:tcTxStyle/>
      <a:tcStyle>
        <a:tcBdr/>
        <a:fill>
          <a:solidFill>
            <a:srgbClr val="F0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9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D7"/>
          </a:solidFill>
        </a:fill>
      </a:tcStyle>
    </a:wholeTbl>
    <a:band2H>
      <a:tcTxStyle/>
      <a:tcStyle>
        <a:tcBdr/>
        <a:fill>
          <a:solidFill>
            <a:srgbClr val="F2E6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A80"/>
              </a:solidFill>
              <a:prstDash val="solid"/>
              <a:round/>
            </a:ln>
          </a:top>
          <a:bottom>
            <a:ln w="254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A80"/>
              </a:solidFill>
              <a:prstDash val="solid"/>
              <a:round/>
            </a:ln>
          </a:top>
          <a:bottom>
            <a:ln w="254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7"/>
          </a:solidFill>
        </a:fill>
      </a:tcStyle>
    </a:wholeTbl>
    <a:band2H>
      <a:tcTxStyle/>
      <a:tcStyle>
        <a:tcBdr/>
        <a:fill>
          <a:solidFill>
            <a:srgbClr val="E6E7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A8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A8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A8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003A80"/>
              </a:solidFill>
              <a:prstDash val="solid"/>
              <a:round/>
            </a:ln>
          </a:left>
          <a:right>
            <a:ln w="12700" cap="flat">
              <a:solidFill>
                <a:srgbClr val="003A80"/>
              </a:solidFill>
              <a:prstDash val="solid"/>
              <a:round/>
            </a:ln>
          </a:right>
          <a:top>
            <a:ln w="12700" cap="flat">
              <a:solidFill>
                <a:srgbClr val="003A80"/>
              </a:solidFill>
              <a:prstDash val="solid"/>
              <a:round/>
            </a:ln>
          </a:top>
          <a:bottom>
            <a:ln w="127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solidFill>
                <a:srgbClr val="003A80"/>
              </a:solidFill>
              <a:prstDash val="solid"/>
              <a:round/>
            </a:ln>
          </a:insideH>
          <a:insideV>
            <a:ln w="12700" cap="flat">
              <a:solidFill>
                <a:srgbClr val="003A80"/>
              </a:solidFill>
              <a:prstDash val="solid"/>
              <a:round/>
            </a:ln>
          </a:insideV>
        </a:tcBdr>
        <a:fill>
          <a:solidFill>
            <a:srgbClr val="003A8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003A80"/>
              </a:solidFill>
              <a:prstDash val="solid"/>
              <a:round/>
            </a:ln>
          </a:left>
          <a:right>
            <a:ln w="12700" cap="flat">
              <a:solidFill>
                <a:srgbClr val="003A80"/>
              </a:solidFill>
              <a:prstDash val="solid"/>
              <a:round/>
            </a:ln>
          </a:right>
          <a:top>
            <a:ln w="12700" cap="flat">
              <a:solidFill>
                <a:srgbClr val="003A80"/>
              </a:solidFill>
              <a:prstDash val="solid"/>
              <a:round/>
            </a:ln>
          </a:top>
          <a:bottom>
            <a:ln w="127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solidFill>
                <a:srgbClr val="003A80"/>
              </a:solidFill>
              <a:prstDash val="solid"/>
              <a:round/>
            </a:ln>
          </a:insideH>
          <a:insideV>
            <a:ln w="12700" cap="flat">
              <a:solidFill>
                <a:srgbClr val="003A80"/>
              </a:solidFill>
              <a:prstDash val="solid"/>
              <a:round/>
            </a:ln>
          </a:insideV>
        </a:tcBdr>
        <a:fill>
          <a:solidFill>
            <a:srgbClr val="003A8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003A80"/>
              </a:solidFill>
              <a:prstDash val="solid"/>
              <a:round/>
            </a:ln>
          </a:left>
          <a:right>
            <a:ln w="12700" cap="flat">
              <a:solidFill>
                <a:srgbClr val="003A80"/>
              </a:solidFill>
              <a:prstDash val="solid"/>
              <a:round/>
            </a:ln>
          </a:right>
          <a:top>
            <a:ln w="50800" cap="flat">
              <a:solidFill>
                <a:srgbClr val="003A80"/>
              </a:solidFill>
              <a:prstDash val="solid"/>
              <a:round/>
            </a:ln>
          </a:top>
          <a:bottom>
            <a:ln w="127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solidFill>
                <a:srgbClr val="003A80"/>
              </a:solidFill>
              <a:prstDash val="solid"/>
              <a:round/>
            </a:ln>
          </a:insideH>
          <a:insideV>
            <a:ln w="12700" cap="flat">
              <a:solidFill>
                <a:srgbClr val="003A8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3A80"/>
      </a:tcTxStyle>
      <a:tcStyle>
        <a:tcBdr>
          <a:left>
            <a:ln w="12700" cap="flat">
              <a:solidFill>
                <a:srgbClr val="003A80"/>
              </a:solidFill>
              <a:prstDash val="solid"/>
              <a:round/>
            </a:ln>
          </a:left>
          <a:right>
            <a:ln w="12700" cap="flat">
              <a:solidFill>
                <a:srgbClr val="003A80"/>
              </a:solidFill>
              <a:prstDash val="solid"/>
              <a:round/>
            </a:ln>
          </a:right>
          <a:top>
            <a:ln w="12700" cap="flat">
              <a:solidFill>
                <a:srgbClr val="003A80"/>
              </a:solidFill>
              <a:prstDash val="solid"/>
              <a:round/>
            </a:ln>
          </a:top>
          <a:bottom>
            <a:ln w="25400" cap="flat">
              <a:solidFill>
                <a:srgbClr val="003A80"/>
              </a:solidFill>
              <a:prstDash val="solid"/>
              <a:round/>
            </a:ln>
          </a:bottom>
          <a:insideH>
            <a:ln w="12700" cap="flat">
              <a:solidFill>
                <a:srgbClr val="003A80"/>
              </a:solidFill>
              <a:prstDash val="solid"/>
              <a:round/>
            </a:ln>
          </a:insideH>
          <a:insideV>
            <a:ln w="12700" cap="flat">
              <a:solidFill>
                <a:srgbClr val="003A8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1" autoAdjust="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outlineViewPr>
    <p:cViewPr>
      <p:scale>
        <a:sx n="33" d="100"/>
        <a:sy n="33" d="100"/>
      </p:scale>
      <p:origin x="0" y="-97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4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66762" y="809625"/>
            <a:ext cx="3028951" cy="307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3690018" y="3778696"/>
            <a:ext cx="4755326" cy="31804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8FBD33"/>
                </a:solidFill>
              </a:defRPr>
            </a:lvl1pPr>
            <a:lvl2pPr indent="457200">
              <a:defRPr b="1">
                <a:solidFill>
                  <a:srgbClr val="8FBD33"/>
                </a:solidFill>
              </a:defRPr>
            </a:lvl2pPr>
            <a:lvl3pPr indent="914400">
              <a:defRPr b="1">
                <a:solidFill>
                  <a:srgbClr val="8FBD33"/>
                </a:solidFill>
              </a:defRPr>
            </a:lvl3pPr>
            <a:lvl4pPr marL="0" indent="1371600">
              <a:buSzTx/>
              <a:buNone/>
              <a:defRPr b="1">
                <a:solidFill>
                  <a:srgbClr val="8FBD33"/>
                </a:solidFill>
              </a:defRPr>
            </a:lvl4pPr>
            <a:lvl5pPr indent="1828800">
              <a:defRPr b="1">
                <a:solidFill>
                  <a:srgbClr val="8FBD33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" name="Espace réservé du texte 24"/>
          <p:cNvSpPr>
            <a:spLocks noGrp="1"/>
          </p:cNvSpPr>
          <p:nvPr>
            <p:ph type="body" sz="quarter" idx="13"/>
          </p:nvPr>
        </p:nvSpPr>
        <p:spPr>
          <a:xfrm>
            <a:off x="3722430" y="4258035"/>
            <a:ext cx="4758690" cy="287338"/>
          </a:xfrm>
          <a:prstGeom prst="rect">
            <a:avLst/>
          </a:prstGeom>
        </p:spPr>
        <p:txBody>
          <a:bodyPr/>
          <a:lstStyle/>
          <a:p>
            <a:pPr defTabSz="749808">
              <a:spcBef>
                <a:spcPts val="300"/>
              </a:spcBef>
              <a:defRPr sz="1476" spc="0">
                <a:solidFill>
                  <a:srgbClr val="636473"/>
                </a:solidFill>
              </a:defRPr>
            </a:pPr>
            <a:endParaRPr/>
          </a:p>
        </p:txBody>
      </p:sp>
      <p:sp>
        <p:nvSpPr>
          <p:cNvPr id="19" name="Texte du titre"/>
          <p:cNvSpPr>
            <a:spLocks noGrp="1"/>
          </p:cNvSpPr>
          <p:nvPr>
            <p:ph type="title"/>
          </p:nvPr>
        </p:nvSpPr>
        <p:spPr>
          <a:xfrm>
            <a:off x="1835696" y="2084701"/>
            <a:ext cx="6546630" cy="1344299"/>
          </a:xfrm>
          <a:prstGeom prst="rect">
            <a:avLst/>
          </a:prstGeom>
        </p:spPr>
        <p:txBody>
          <a:bodyPr/>
          <a:lstStyle>
            <a:lvl1pPr>
              <a:lnSpc>
                <a:spcPts val="3900"/>
              </a:lnSpc>
              <a:defRPr sz="4000" b="0" spc="19">
                <a:solidFill>
                  <a:srgbClr val="003A80"/>
                </a:solidFill>
              </a:defRPr>
            </a:lvl1pPr>
          </a:lstStyle>
          <a:p>
            <a:r>
              <a:t>Texte du titre</a:t>
            </a:r>
          </a:p>
        </p:txBody>
      </p:sp>
      <p:pic>
        <p:nvPicPr>
          <p:cNvPr id="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5341" y="5335030"/>
            <a:ext cx="1127341" cy="109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543" y="5262369"/>
            <a:ext cx="2312890" cy="115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7592" y="5240728"/>
            <a:ext cx="1781662" cy="1119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44162" y="5072315"/>
            <a:ext cx="938163" cy="122938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/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 - Institutionn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  <p:pic>
        <p:nvPicPr>
          <p:cNvPr id="32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0" y="4980928"/>
            <a:ext cx="1126019" cy="37256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ts val="1200"/>
              </a:lnSpc>
              <a:spcBef>
                <a:spcPts val="0"/>
              </a:spcBef>
              <a:defRPr sz="1000" cap="all" spc="9">
                <a:solidFill>
                  <a:srgbClr val="8FBD33"/>
                </a:solidFill>
              </a:defRPr>
            </a:lvl1pPr>
            <a:lvl2pPr marL="565376" indent="-98651" algn="r">
              <a:lnSpc>
                <a:spcPts val="1200"/>
              </a:lnSpc>
              <a:spcBef>
                <a:spcPts val="0"/>
              </a:spcBef>
              <a:buSzPct val="100000"/>
              <a:buChar char="–"/>
              <a:defRPr sz="1000" cap="all" spc="9">
                <a:solidFill>
                  <a:srgbClr val="8FBD33"/>
                </a:solidFill>
              </a:defRPr>
            </a:lvl2pPr>
            <a:lvl3pPr marL="1009650" indent="-95250" algn="r">
              <a:lnSpc>
                <a:spcPts val="1200"/>
              </a:lnSpc>
              <a:spcBef>
                <a:spcPts val="0"/>
              </a:spcBef>
              <a:buSzPct val="100000"/>
              <a:buChar char="•"/>
              <a:defRPr sz="1000" cap="all" spc="9">
                <a:solidFill>
                  <a:srgbClr val="8FBD33"/>
                </a:solidFill>
              </a:defRPr>
            </a:lvl3pPr>
            <a:lvl4pPr marL="1485900" indent="-114300" algn="r">
              <a:lnSpc>
                <a:spcPts val="1200"/>
              </a:lnSpc>
              <a:spcBef>
                <a:spcPts val="0"/>
              </a:spcBef>
              <a:buChar char="–"/>
              <a:defRPr sz="1000" cap="all" spc="9">
                <a:solidFill>
                  <a:srgbClr val="8FBD33"/>
                </a:solidFill>
              </a:defRPr>
            </a:lvl4pPr>
            <a:lvl5pPr marL="1943100" indent="-114300" algn="r">
              <a:lnSpc>
                <a:spcPts val="1200"/>
              </a:lnSpc>
              <a:spcBef>
                <a:spcPts val="0"/>
              </a:spcBef>
              <a:buSzPct val="100000"/>
              <a:buChar char="»"/>
              <a:defRPr sz="1000" cap="all" spc="9">
                <a:solidFill>
                  <a:srgbClr val="8FBD33"/>
                </a:solidFill>
              </a:defRPr>
            </a:lvl5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35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0" y="5353496"/>
            <a:ext cx="1126019" cy="324542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100"/>
              </a:spcBef>
              <a:defRPr sz="800" cap="all" spc="0">
                <a:solidFill>
                  <a:srgbClr val="8FBD33"/>
                </a:solidFill>
              </a:defRPr>
            </a:pPr>
            <a:endParaRPr/>
          </a:p>
        </p:txBody>
      </p:sp>
      <p:sp>
        <p:nvSpPr>
          <p:cNvPr id="36" name="Espace réservé du texte 26"/>
          <p:cNvSpPr>
            <a:spLocks noGrp="1"/>
          </p:cNvSpPr>
          <p:nvPr>
            <p:ph type="body" sz="quarter" idx="14"/>
          </p:nvPr>
        </p:nvSpPr>
        <p:spPr>
          <a:xfrm>
            <a:off x="1187624" y="1196751"/>
            <a:ext cx="7683787" cy="252414"/>
          </a:xfrm>
          <a:prstGeom prst="rect">
            <a:avLst/>
          </a:prstGeom>
        </p:spPr>
        <p:txBody>
          <a:bodyPr/>
          <a:lstStyle/>
          <a:p>
            <a:pPr defTabSz="594359">
              <a:spcBef>
                <a:spcPts val="200"/>
              </a:spcBef>
              <a:defRPr sz="1170" cap="all" spc="-65">
                <a:solidFill>
                  <a:srgbClr val="636473"/>
                </a:solidFill>
              </a:defRPr>
            </a:pPr>
            <a:endParaRPr/>
          </a:p>
        </p:txBody>
      </p:sp>
      <p:sp>
        <p:nvSpPr>
          <p:cNvPr id="37" name="Espace réservé du texte 30"/>
          <p:cNvSpPr>
            <a:spLocks noGrp="1"/>
          </p:cNvSpPr>
          <p:nvPr>
            <p:ph type="body" idx="15"/>
          </p:nvPr>
        </p:nvSpPr>
        <p:spPr>
          <a:xfrm>
            <a:off x="1290225" y="1815976"/>
            <a:ext cx="7683377" cy="4452201"/>
          </a:xfrm>
          <a:prstGeom prst="rect">
            <a:avLst/>
          </a:prstGeom>
        </p:spPr>
        <p:txBody>
          <a:bodyPr/>
          <a:lstStyle/>
          <a:p>
            <a:pPr>
              <a:defRPr spc="0"/>
            </a:pPr>
            <a:endParaRPr dirty="0"/>
          </a:p>
        </p:txBody>
      </p:sp>
      <p:sp>
        <p:nvSpPr>
          <p:cNvPr id="38" name="ZoneTexte 8"/>
          <p:cNvSpPr/>
          <p:nvPr/>
        </p:nvSpPr>
        <p:spPr>
          <a:xfrm>
            <a:off x="-8551" y="6612556"/>
            <a:ext cx="2285914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39" name="ZoneTexte 13"/>
          <p:cNvSpPr/>
          <p:nvPr/>
        </p:nvSpPr>
        <p:spPr>
          <a:xfrm>
            <a:off x="2277361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dirty="0" err="1"/>
              <a:t>Matériels</a:t>
            </a:r>
            <a:r>
              <a:rPr dirty="0"/>
              <a:t> et </a:t>
            </a:r>
            <a:r>
              <a:rPr dirty="0" err="1"/>
              <a:t>méthodes</a:t>
            </a:r>
            <a:endParaRPr dirty="0"/>
          </a:p>
        </p:txBody>
      </p:sp>
      <p:sp>
        <p:nvSpPr>
          <p:cNvPr id="40" name="ZoneTexte 14"/>
          <p:cNvSpPr/>
          <p:nvPr/>
        </p:nvSpPr>
        <p:spPr>
          <a:xfrm>
            <a:off x="4572175" y="6612556"/>
            <a:ext cx="2285913" cy="246036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3. Résultats</a:t>
            </a:r>
          </a:p>
        </p:txBody>
      </p:sp>
      <p:sp>
        <p:nvSpPr>
          <p:cNvPr id="41" name="ZoneTexte 16"/>
          <p:cNvSpPr/>
          <p:nvPr/>
        </p:nvSpPr>
        <p:spPr>
          <a:xfrm>
            <a:off x="6858088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4. 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8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60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4pPr>
              <a:buClr>
                <a:srgbClr val="8FBD33"/>
              </a:buClr>
              <a:defRPr/>
            </a:lvl4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61" name="ZoneTexte 8"/>
          <p:cNvSpPr/>
          <p:nvPr/>
        </p:nvSpPr>
        <p:spPr>
          <a:xfrm>
            <a:off x="-1" y="6612556"/>
            <a:ext cx="2285914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62" name="ZoneTexte 13"/>
          <p:cNvSpPr/>
          <p:nvPr/>
        </p:nvSpPr>
        <p:spPr>
          <a:xfrm>
            <a:off x="2285912" y="6612556"/>
            <a:ext cx="2285913" cy="246037"/>
          </a:xfrm>
          <a:prstGeom prst="rect">
            <a:avLst/>
          </a:prstGeom>
          <a:solidFill>
            <a:schemeClr val="bg1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lang="fr-FR" dirty="0" smtClean="0"/>
              <a:t>Éléments</a:t>
            </a:r>
            <a:r>
              <a:rPr lang="fr-FR" baseline="0" dirty="0" smtClean="0"/>
              <a:t> techniques</a:t>
            </a:r>
            <a:endParaRPr dirty="0"/>
          </a:p>
        </p:txBody>
      </p:sp>
      <p:sp>
        <p:nvSpPr>
          <p:cNvPr id="63" name="ZoneTexte 14"/>
          <p:cNvSpPr/>
          <p:nvPr/>
        </p:nvSpPr>
        <p:spPr>
          <a:xfrm>
            <a:off x="4580725" y="6612556"/>
            <a:ext cx="2285913" cy="246037"/>
          </a:xfrm>
          <a:prstGeom prst="rect">
            <a:avLst/>
          </a:prstGeom>
          <a:solidFill>
            <a:schemeClr val="bg1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3. </a:t>
            </a:r>
            <a:r>
              <a:rPr lang="fr-FR" i="1" dirty="0" err="1" smtClean="0"/>
              <a:t>Meff</a:t>
            </a:r>
            <a:endParaRPr i="1" dirty="0"/>
          </a:p>
        </p:txBody>
      </p:sp>
      <p:sp>
        <p:nvSpPr>
          <p:cNvPr id="64" name="ZoneTexte 16"/>
          <p:cNvSpPr/>
          <p:nvPr/>
        </p:nvSpPr>
        <p:spPr>
          <a:xfrm>
            <a:off x="6866638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4. 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8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60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4pPr>
              <a:buClr>
                <a:srgbClr val="8FBD33"/>
              </a:buClr>
              <a:defRPr/>
            </a:lvl4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 smtClean="0"/>
              <a:t>Texte</a:t>
            </a:r>
            <a:r>
              <a:rPr dirty="0" smtClean="0"/>
              <a:t> </a:t>
            </a:r>
            <a:r>
              <a:rPr dirty="0" err="1" smtClean="0"/>
              <a:t>niveau</a:t>
            </a:r>
            <a:r>
              <a:rPr dirty="0" smtClean="0"/>
              <a:t> 5</a:t>
            </a:r>
            <a:endParaRPr dirty="0"/>
          </a:p>
        </p:txBody>
      </p:sp>
      <p:sp>
        <p:nvSpPr>
          <p:cNvPr id="61" name="ZoneTexte 8"/>
          <p:cNvSpPr/>
          <p:nvPr/>
        </p:nvSpPr>
        <p:spPr>
          <a:xfrm>
            <a:off x="-1" y="6612556"/>
            <a:ext cx="2285914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62" name="ZoneTexte 13"/>
          <p:cNvSpPr/>
          <p:nvPr/>
        </p:nvSpPr>
        <p:spPr>
          <a:xfrm>
            <a:off x="2285912" y="6612556"/>
            <a:ext cx="2285913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lang="fr-FR" dirty="0" smtClean="0"/>
              <a:t>Éléments</a:t>
            </a:r>
            <a:r>
              <a:rPr lang="fr-FR" baseline="0" dirty="0" smtClean="0"/>
              <a:t> techniques</a:t>
            </a:r>
            <a:endParaRPr dirty="0"/>
          </a:p>
        </p:txBody>
      </p:sp>
      <p:sp>
        <p:nvSpPr>
          <p:cNvPr id="63" name="ZoneTexte 14"/>
          <p:cNvSpPr/>
          <p:nvPr/>
        </p:nvSpPr>
        <p:spPr>
          <a:xfrm>
            <a:off x="4580725" y="6612556"/>
            <a:ext cx="2285913" cy="246037"/>
          </a:xfrm>
          <a:prstGeom prst="rect">
            <a:avLst/>
          </a:prstGeom>
          <a:solidFill>
            <a:schemeClr val="bg1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3. </a:t>
            </a:r>
            <a:r>
              <a:rPr lang="fr-FR" i="1" dirty="0" err="1" smtClean="0"/>
              <a:t>Meff</a:t>
            </a:r>
            <a:endParaRPr i="1" dirty="0"/>
          </a:p>
        </p:txBody>
      </p:sp>
      <p:sp>
        <p:nvSpPr>
          <p:cNvPr id="64" name="ZoneTexte 16"/>
          <p:cNvSpPr/>
          <p:nvPr/>
        </p:nvSpPr>
        <p:spPr>
          <a:xfrm>
            <a:off x="6866638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4. Discussion</a:t>
            </a:r>
          </a:p>
        </p:txBody>
      </p:sp>
    </p:spTree>
    <p:extLst>
      <p:ext uri="{BB962C8B-B14F-4D97-AF65-F5344CB8AC3E}">
        <p14:creationId xmlns:p14="http://schemas.microsoft.com/office/powerpoint/2010/main" val="3642585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8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60" name="Texte niveau 1…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2pPr marL="285750" indent="-285750">
              <a:buClr>
                <a:srgbClr val="8FBD33"/>
              </a:buClr>
              <a:buFont typeface="Wingdings" panose="05000000000000000000" pitchFamily="2" charset="2"/>
              <a:buChar char="Ø"/>
              <a:defRPr/>
            </a:lvl2pPr>
            <a:lvl3pPr marL="0" indent="0">
              <a:buFont typeface="Wingdings" panose="05000000000000000000" pitchFamily="2" charset="2"/>
              <a:buNone/>
              <a:defRPr/>
            </a:lvl3pPr>
            <a:lvl4pPr>
              <a:buClr>
                <a:srgbClr val="8FBD33"/>
              </a:buClr>
              <a:defRPr/>
            </a:lvl4pPr>
            <a:lvl5pPr marL="342900" indent="-342900">
              <a:buClr>
                <a:srgbClr val="8FBD33"/>
              </a:buClr>
              <a:buFont typeface="Wingdings" panose="05000000000000000000" pitchFamily="2" charset="2"/>
              <a:buChar char="Ø"/>
              <a:defRPr/>
            </a:lvl5pPr>
            <a:lvl6pPr marL="2286000" indent="0">
              <a:buFont typeface="Wingdings" panose="05000000000000000000" pitchFamily="2" charset="2"/>
              <a:buNone/>
              <a:defRPr/>
            </a:lvl6pPr>
          </a:lstStyle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</a:t>
            </a:r>
            <a:r>
              <a:rPr dirty="0" smtClean="0"/>
              <a:t>1</a:t>
            </a:r>
            <a:endParaRPr lang="fr-FR" dirty="0" smtClean="0"/>
          </a:p>
          <a:p>
            <a:pPr lvl="3"/>
            <a:r>
              <a:rPr lang="fr-FR" dirty="0" smtClean="0"/>
              <a:t>Texte niveau 2</a:t>
            </a:r>
          </a:p>
        </p:txBody>
      </p:sp>
      <p:sp>
        <p:nvSpPr>
          <p:cNvPr id="61" name="ZoneTexte 8"/>
          <p:cNvSpPr/>
          <p:nvPr/>
        </p:nvSpPr>
        <p:spPr>
          <a:xfrm>
            <a:off x="-1" y="6612556"/>
            <a:ext cx="2285914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62" name="ZoneTexte 13"/>
          <p:cNvSpPr/>
          <p:nvPr/>
        </p:nvSpPr>
        <p:spPr>
          <a:xfrm>
            <a:off x="2285912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lang="fr-FR" dirty="0" smtClean="0"/>
              <a:t>Éléments</a:t>
            </a:r>
            <a:r>
              <a:rPr lang="fr-FR" baseline="0" dirty="0" smtClean="0"/>
              <a:t> techniques</a:t>
            </a:r>
            <a:endParaRPr dirty="0"/>
          </a:p>
        </p:txBody>
      </p:sp>
      <p:sp>
        <p:nvSpPr>
          <p:cNvPr id="63" name="ZoneTexte 14"/>
          <p:cNvSpPr/>
          <p:nvPr/>
        </p:nvSpPr>
        <p:spPr>
          <a:xfrm>
            <a:off x="4580725" y="6612556"/>
            <a:ext cx="2285913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3. </a:t>
            </a:r>
            <a:r>
              <a:rPr lang="fr-FR" i="1" dirty="0" err="1" smtClean="0"/>
              <a:t>Meff</a:t>
            </a:r>
            <a:endParaRPr i="1" dirty="0"/>
          </a:p>
        </p:txBody>
      </p:sp>
      <p:sp>
        <p:nvSpPr>
          <p:cNvPr id="64" name="ZoneTexte 16"/>
          <p:cNvSpPr/>
          <p:nvPr/>
        </p:nvSpPr>
        <p:spPr>
          <a:xfrm>
            <a:off x="6866638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4. Discussion</a:t>
            </a:r>
          </a:p>
        </p:txBody>
      </p:sp>
    </p:spTree>
    <p:extLst>
      <p:ext uri="{BB962C8B-B14F-4D97-AF65-F5344CB8AC3E}">
        <p14:creationId xmlns:p14="http://schemas.microsoft.com/office/powerpoint/2010/main" val="2802703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72" name="Image 4" descr="Imag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74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4pPr>
              <a:buClr>
                <a:srgbClr val="8FBD33"/>
              </a:buClr>
              <a:defRPr/>
            </a:lvl4pPr>
          </a:lstStyle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75" name="ZoneTexte 8"/>
          <p:cNvSpPr/>
          <p:nvPr/>
        </p:nvSpPr>
        <p:spPr>
          <a:xfrm>
            <a:off x="-1" y="6612556"/>
            <a:ext cx="2285914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76" name="ZoneTexte 13"/>
          <p:cNvSpPr/>
          <p:nvPr/>
        </p:nvSpPr>
        <p:spPr>
          <a:xfrm>
            <a:off x="2285912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lang="fr-FR" dirty="0" smtClean="0"/>
              <a:t>Éléments techniques</a:t>
            </a:r>
            <a:endParaRPr dirty="0"/>
          </a:p>
        </p:txBody>
      </p:sp>
      <p:sp>
        <p:nvSpPr>
          <p:cNvPr id="77" name="ZoneTexte 14"/>
          <p:cNvSpPr/>
          <p:nvPr/>
        </p:nvSpPr>
        <p:spPr>
          <a:xfrm>
            <a:off x="4580725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3. </a:t>
            </a:r>
            <a:r>
              <a:rPr lang="fr-FR" i="1" dirty="0" err="1" smtClean="0"/>
              <a:t>Meff</a:t>
            </a:r>
            <a:endParaRPr i="1" dirty="0"/>
          </a:p>
        </p:txBody>
      </p:sp>
      <p:sp>
        <p:nvSpPr>
          <p:cNvPr id="78" name="ZoneTexte 16"/>
          <p:cNvSpPr/>
          <p:nvPr/>
        </p:nvSpPr>
        <p:spPr>
          <a:xfrm>
            <a:off x="6866638" y="6612556"/>
            <a:ext cx="2285913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4. 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300">
                <a:solidFill>
                  <a:schemeClr val="accent3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3" name="Image 4" descr="Imag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758825" y="323850"/>
            <a:ext cx="1400175" cy="1419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e du titre"/>
          <p:cNvSpPr>
            <a:spLocks noGrp="1"/>
          </p:cNvSpPr>
          <p:nvPr>
            <p:ph type="title"/>
          </p:nvPr>
        </p:nvSpPr>
        <p:spPr>
          <a:xfrm>
            <a:off x="1187624" y="764704"/>
            <a:ext cx="7683787" cy="43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1290225" y="1815976"/>
            <a:ext cx="7683377" cy="445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</a:p>
          <a:p>
            <a:pPr lvl="1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2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6" name="ZoneTexte 8"/>
          <p:cNvSpPr/>
          <p:nvPr/>
        </p:nvSpPr>
        <p:spPr>
          <a:xfrm>
            <a:off x="-2082" y="6612556"/>
            <a:ext cx="2285914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1. </a:t>
            </a:r>
            <a:r>
              <a:rPr lang="fr-FR" i="1" dirty="0" err="1" smtClean="0"/>
              <a:t>BioDispersal</a:t>
            </a:r>
            <a:endParaRPr i="1" dirty="0"/>
          </a:p>
        </p:txBody>
      </p:sp>
      <p:sp>
        <p:nvSpPr>
          <p:cNvPr id="7" name="ZoneTexte 13"/>
          <p:cNvSpPr/>
          <p:nvPr/>
        </p:nvSpPr>
        <p:spPr>
          <a:xfrm>
            <a:off x="2283830" y="6612556"/>
            <a:ext cx="2285913" cy="246037"/>
          </a:xfrm>
          <a:prstGeom prst="rect">
            <a:avLst/>
          </a:prstGeom>
          <a:solidFill>
            <a:srgbClr val="8FBD33"/>
          </a:solidFill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2. </a:t>
            </a:r>
            <a:r>
              <a:rPr lang="fr-FR" dirty="0" smtClean="0"/>
              <a:t>Éléments</a:t>
            </a:r>
            <a:r>
              <a:rPr lang="fr-FR" baseline="0" dirty="0" smtClean="0"/>
              <a:t> techniques</a:t>
            </a:r>
            <a:endParaRPr dirty="0"/>
          </a:p>
        </p:txBody>
      </p:sp>
      <p:sp>
        <p:nvSpPr>
          <p:cNvPr id="8" name="ZoneTexte 14"/>
          <p:cNvSpPr/>
          <p:nvPr/>
        </p:nvSpPr>
        <p:spPr>
          <a:xfrm>
            <a:off x="4578644" y="6612556"/>
            <a:ext cx="2285913" cy="246036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rPr dirty="0"/>
              <a:t>3. </a:t>
            </a:r>
            <a:r>
              <a:rPr lang="fr-FR" i="1" dirty="0" err="1" smtClean="0"/>
              <a:t>Meff</a:t>
            </a:r>
            <a:endParaRPr i="1" dirty="0"/>
          </a:p>
        </p:txBody>
      </p:sp>
      <p:sp>
        <p:nvSpPr>
          <p:cNvPr id="9" name="ZoneTexte 16"/>
          <p:cNvSpPr/>
          <p:nvPr/>
        </p:nvSpPr>
        <p:spPr>
          <a:xfrm>
            <a:off x="6864556" y="6612556"/>
            <a:ext cx="2285913" cy="246037"/>
          </a:xfrm>
          <a:prstGeom prst="rect">
            <a:avLst/>
          </a:prstGeom>
          <a:ln w="19050">
            <a:solidFill>
              <a:srgbClr val="8FBD33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b="1"/>
            </a:lvl1pPr>
          </a:lstStyle>
          <a:p>
            <a:r>
              <a:t>4. Discussion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6" r:id="rId5"/>
    <p:sldLayoutId id="2147483653" r:id="rId6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10" baseline="0">
          <a:ln>
            <a:noFill/>
          </a:ln>
          <a:solidFill>
            <a:srgbClr val="8FBD3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3pPr>
      <a:lvl4pPr marL="662781" marR="0" indent="-3071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➢"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5pPr>
      <a:lvl6pPr marL="24917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6pPr>
      <a:lvl7pPr marL="2948939" marR="0" indent="-2057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7pPr>
      <a:lvl8pPr marL="34061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8pPr>
      <a:lvl9pPr marL="3863340" marR="0" indent="-20574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10" baseline="0">
          <a:ln>
            <a:noFill/>
          </a:ln>
          <a:solidFill>
            <a:srgbClr val="003A8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athieu.chailloux@irstea.fr" TargetMode="External"/><Relationship Id="rId2" Type="http://schemas.openxmlformats.org/officeDocument/2006/relationships/hyperlink" Target="https://tetis.teledetection.fr/index.php/fr/expertise-et-transfert/appui-aux-politiques-publiques/item/519-biodispersa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jennifer.amsallem@irstea.f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re 1"/>
          <p:cNvSpPr>
            <a:spLocks noGrp="1"/>
          </p:cNvSpPr>
          <p:nvPr>
            <p:ph type="ctrTitle"/>
          </p:nvPr>
        </p:nvSpPr>
        <p:spPr>
          <a:xfrm>
            <a:off x="1475655" y="1700807"/>
            <a:ext cx="6349827" cy="1036838"/>
          </a:xfrm>
          <a:prstGeom prst="rect">
            <a:avLst/>
          </a:prstGeom>
        </p:spPr>
        <p:txBody>
          <a:bodyPr/>
          <a:lstStyle>
            <a:lvl1pPr algn="ctr" defTabSz="886968">
              <a:lnSpc>
                <a:spcPts val="3700"/>
              </a:lnSpc>
              <a:defRPr sz="3104" spc="0"/>
            </a:lvl1pPr>
          </a:lstStyle>
          <a:p>
            <a:r>
              <a:rPr dirty="0" err="1"/>
              <a:t>Développement</a:t>
            </a:r>
            <a:r>
              <a:t> de plugins procéduraux orientés métier</a:t>
            </a:r>
          </a:p>
        </p:txBody>
      </p:sp>
      <p:sp>
        <p:nvSpPr>
          <p:cNvPr id="113" name="Espace réservé du texte 8"/>
          <p:cNvSpPr>
            <a:spLocks noGrp="1"/>
          </p:cNvSpPr>
          <p:nvPr>
            <p:ph type="subTitle" sz="quarter" idx="1"/>
          </p:nvPr>
        </p:nvSpPr>
        <p:spPr>
          <a:xfrm>
            <a:off x="1259632" y="4087979"/>
            <a:ext cx="6624736" cy="936105"/>
          </a:xfrm>
          <a:prstGeom prst="rect">
            <a:avLst/>
          </a:prstGeom>
        </p:spPr>
        <p:txBody>
          <a:bodyPr/>
          <a:lstStyle/>
          <a:p>
            <a:pPr algn="ctr" defTabSz="411479">
              <a:spcBef>
                <a:spcPts val="300"/>
              </a:spcBef>
              <a:defRPr sz="1260" spc="0">
                <a:solidFill>
                  <a:srgbClr val="0070C0"/>
                </a:solidFill>
              </a:defRPr>
            </a:pPr>
            <a:r>
              <a:rPr dirty="0"/>
              <a:t>Mathieu Chailloux (IRSTEA)</a:t>
            </a:r>
            <a:endParaRPr spc="9" dirty="0"/>
          </a:p>
          <a:p>
            <a:pPr algn="ctr" defTabSz="411479">
              <a:spcBef>
                <a:spcPts val="300"/>
              </a:spcBef>
              <a:defRPr sz="1260" spc="0">
                <a:solidFill>
                  <a:srgbClr val="0070C0"/>
                </a:solidFill>
              </a:defRPr>
            </a:pPr>
            <a:r>
              <a:rPr spc="9" dirty="0"/>
              <a:t>14/12</a:t>
            </a:r>
            <a:r>
              <a:rPr dirty="0"/>
              <a:t>/2018</a:t>
            </a:r>
            <a:endParaRPr spc="9" dirty="0"/>
          </a:p>
          <a:p>
            <a:pPr algn="ctr" defTabSz="411479">
              <a:spcBef>
                <a:spcPts val="300"/>
              </a:spcBef>
              <a:defRPr sz="1260" spc="0">
                <a:solidFill>
                  <a:srgbClr val="0070C0"/>
                </a:solidFill>
              </a:defRPr>
            </a:pPr>
            <a:r>
              <a:rPr spc="9" dirty="0"/>
              <a:t>Rencontres </a:t>
            </a:r>
            <a:r>
              <a:rPr spc="9" dirty="0" err="1"/>
              <a:t>utilisateurs</a:t>
            </a:r>
            <a:r>
              <a:rPr spc="9" dirty="0"/>
              <a:t> QGIS</a:t>
            </a:r>
          </a:p>
        </p:txBody>
      </p:sp>
      <p:sp>
        <p:nvSpPr>
          <p:cNvPr id="114" name="Titre 1"/>
          <p:cNvSpPr/>
          <p:nvPr/>
        </p:nvSpPr>
        <p:spPr>
          <a:xfrm>
            <a:off x="1807762" y="2696433"/>
            <a:ext cx="552847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ts val="3900"/>
              </a:lnSpc>
              <a:spcBef>
                <a:spcPts val="0"/>
              </a:spcBef>
              <a:defRPr sz="1800" b="1" i="1" spc="20">
                <a:solidFill>
                  <a:srgbClr val="8FBD33"/>
                </a:solidFill>
              </a:defRPr>
            </a:lvl1pPr>
          </a:lstStyle>
          <a:p>
            <a:r>
              <a:rPr lang="fr-FR" i="0" dirty="0" smtClean="0"/>
              <a:t>QGIS au service de l’écologie du paysage : </a:t>
            </a:r>
          </a:p>
          <a:p>
            <a:r>
              <a:rPr lang="fr-FR" i="0" dirty="0" smtClean="0"/>
              <a:t>les plugins </a:t>
            </a:r>
            <a:r>
              <a:rPr lang="fr-FR" dirty="0" smtClean="0"/>
              <a:t>« </a:t>
            </a:r>
            <a:r>
              <a:rPr lang="fr-FR" dirty="0" err="1" smtClean="0"/>
              <a:t>BioDispersal</a:t>
            </a:r>
            <a:r>
              <a:rPr lang="fr-FR" dirty="0" smtClean="0"/>
              <a:t> » et « </a:t>
            </a:r>
            <a:r>
              <a:rPr lang="fr-FR" dirty="0" err="1" smtClean="0"/>
              <a:t>Meff</a:t>
            </a:r>
            <a:r>
              <a:rPr lang="fr-FR" dirty="0" smtClean="0"/>
              <a:t> »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237" y="423348"/>
            <a:ext cx="1393592" cy="12774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68" y="727095"/>
            <a:ext cx="2383128" cy="6747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0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464" spc="0"/>
            </a:lvl1pPr>
          </a:lstStyle>
          <a:p>
            <a:r>
              <a:rPr lang="fr-FR" dirty="0" smtClean="0"/>
              <a:t>Grand Or</a:t>
            </a:r>
            <a:r>
              <a:rPr dirty="0" smtClean="0"/>
              <a:t>b</a:t>
            </a:r>
            <a:r>
              <a:rPr lang="fr-FR" dirty="0" smtClean="0"/>
              <a:t> </a:t>
            </a:r>
            <a:r>
              <a:rPr dirty="0" smtClean="0"/>
              <a:t>- </a:t>
            </a:r>
            <a:r>
              <a:rPr dirty="0"/>
              <a:t>Friction</a:t>
            </a:r>
          </a:p>
        </p:txBody>
      </p:sp>
      <p:pic>
        <p:nvPicPr>
          <p:cNvPr id="2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3" y="1687385"/>
            <a:ext cx="6340019" cy="44846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1905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00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201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645059" y="2690387"/>
            <a:ext cx="2555341" cy="232862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6"/>
              <a:defRPr b="1" spc="0"/>
            </a:pPr>
            <a:r>
              <a:rPr dirty="0" err="1"/>
              <a:t>Pondération</a:t>
            </a:r>
            <a:endParaRPr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Par </a:t>
            </a:r>
            <a:r>
              <a:rPr sz="1600" dirty="0" err="1"/>
              <a:t>intervalles</a:t>
            </a:r>
            <a:r>
              <a:rPr sz="1600" dirty="0"/>
              <a:t> (</a:t>
            </a:r>
            <a:r>
              <a:rPr sz="1600" dirty="0" err="1"/>
              <a:t>valeurs</a:t>
            </a:r>
            <a:r>
              <a:rPr sz="1600" dirty="0"/>
              <a:t> de </a:t>
            </a:r>
            <a:r>
              <a:rPr sz="1600" dirty="0" err="1"/>
              <a:t>pente</a:t>
            </a:r>
            <a:r>
              <a:rPr sz="1600" dirty="0"/>
              <a:t> par ex.)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Par la distance (</a:t>
            </a:r>
            <a:r>
              <a:rPr sz="1600" dirty="0" err="1"/>
              <a:t>proximité</a:t>
            </a:r>
            <a:r>
              <a:rPr sz="1600" dirty="0"/>
              <a:t> au </a:t>
            </a:r>
            <a:r>
              <a:rPr sz="1600" dirty="0" err="1"/>
              <a:t>bâti</a:t>
            </a:r>
            <a:r>
              <a:rPr sz="1600" dirty="0"/>
              <a:t> </a:t>
            </a:r>
            <a:r>
              <a:rPr sz="1600" dirty="0" err="1"/>
              <a:t>ou</a:t>
            </a:r>
            <a:r>
              <a:rPr sz="1600" dirty="0"/>
              <a:t> aux routes par ex.)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Par la </a:t>
            </a:r>
            <a:r>
              <a:rPr sz="1600" dirty="0" err="1"/>
              <a:t>valeur</a:t>
            </a:r>
            <a:r>
              <a:rPr sz="1600" dirty="0"/>
              <a:t> (maximum </a:t>
            </a:r>
            <a:r>
              <a:rPr sz="1600" dirty="0" err="1"/>
              <a:t>ou</a:t>
            </a:r>
            <a:r>
              <a:rPr sz="1600" dirty="0"/>
              <a:t> minimum)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856" y="1406769"/>
            <a:ext cx="5039858" cy="4895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5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20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251519" y="2736022"/>
            <a:ext cx="2446494" cy="25522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7"/>
              <a:defRPr b="1" spc="0"/>
            </a:pPr>
            <a:r>
              <a:rPr dirty="0"/>
              <a:t>Dispersion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Sélection</a:t>
            </a:r>
            <a:r>
              <a:rPr sz="1600" dirty="0"/>
              <a:t> sous-</a:t>
            </a:r>
            <a:r>
              <a:rPr sz="1600" dirty="0" err="1"/>
              <a:t>trame</a:t>
            </a:r>
            <a:endParaRPr sz="1600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Réservoirs</a:t>
            </a:r>
            <a:r>
              <a:rPr sz="1600" dirty="0"/>
              <a:t> de </a:t>
            </a:r>
            <a:r>
              <a:rPr sz="1600" dirty="0" err="1"/>
              <a:t>biodiversité</a:t>
            </a:r>
            <a:endParaRPr sz="1600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Couche de friction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Coût</a:t>
            </a:r>
            <a:r>
              <a:rPr sz="1600" dirty="0"/>
              <a:t> </a:t>
            </a:r>
            <a:r>
              <a:rPr sz="1600" dirty="0" smtClean="0"/>
              <a:t>maximal</a:t>
            </a:r>
            <a:endParaRPr lang="fr-FR" sz="1600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Algorithme </a:t>
            </a:r>
            <a:r>
              <a:rPr lang="fr-FR" sz="1600" b="1" dirty="0" err="1" smtClean="0"/>
              <a:t>r.cost</a:t>
            </a:r>
            <a:r>
              <a:rPr lang="fr-FR" sz="1600" dirty="0"/>
              <a:t> </a:t>
            </a:r>
            <a:r>
              <a:rPr lang="fr-FR" sz="1600" dirty="0" smtClean="0"/>
              <a:t>:</a:t>
            </a:r>
            <a:r>
              <a:rPr lang="fr-FR" sz="1600" dirty="0"/>
              <a:t> </a:t>
            </a:r>
            <a:r>
              <a:rPr lang="fr-FR" sz="1600" dirty="0" smtClean="0"/>
              <a:t>calcul de coûts pondérés</a:t>
            </a:r>
          </a:p>
        </p:txBody>
      </p:sp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013" y="1916724"/>
            <a:ext cx="6173398" cy="419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0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464" spc="0"/>
            </a:lvl1pPr>
          </a:lstStyle>
          <a:p>
            <a:r>
              <a:rPr lang="fr-FR" dirty="0" smtClean="0"/>
              <a:t>Grand Orb –</a:t>
            </a:r>
            <a:r>
              <a:rPr dirty="0" smtClean="0"/>
              <a:t> </a:t>
            </a:r>
            <a:r>
              <a:rPr lang="fr-FR" dirty="0" smtClean="0"/>
              <a:t>Dispersion</a:t>
            </a:r>
            <a:endParaRPr dirty="0"/>
          </a:p>
        </p:txBody>
      </p:sp>
      <p:pic>
        <p:nvPicPr>
          <p:cNvPr id="2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4" y="1687385"/>
            <a:ext cx="6340017" cy="44846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4656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0" name="Titre 1"/>
          <p:cNvSpPr>
            <a:spLocks noGrp="1"/>
          </p:cNvSpPr>
          <p:nvPr>
            <p:ph type="title"/>
          </p:nvPr>
        </p:nvSpPr>
        <p:spPr>
          <a:xfrm>
            <a:off x="1187625" y="764705"/>
            <a:ext cx="7544590" cy="45449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464" spc="0"/>
            </a:lvl1pPr>
          </a:lstStyle>
          <a:p>
            <a:r>
              <a:rPr dirty="0" err="1"/>
              <a:t>Reproductibilité</a:t>
            </a:r>
            <a:r>
              <a:rPr dirty="0"/>
              <a:t> / </a:t>
            </a:r>
            <a:r>
              <a:rPr dirty="0" err="1"/>
              <a:t>traçabilité</a:t>
            </a:r>
            <a:endParaRPr dirty="0"/>
          </a:p>
        </p:txBody>
      </p:sp>
      <p:sp>
        <p:nvSpPr>
          <p:cNvPr id="221" name="Espace réservé du texte 5"/>
          <p:cNvSpPr>
            <a:spLocks noGrp="1"/>
          </p:cNvSpPr>
          <p:nvPr>
            <p:ph type="body" idx="1"/>
          </p:nvPr>
        </p:nvSpPr>
        <p:spPr>
          <a:xfrm>
            <a:off x="1187625" y="1598304"/>
            <a:ext cx="3540414" cy="200526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 spc="0"/>
            </a:pPr>
            <a:r>
              <a:rPr dirty="0" err="1"/>
              <a:t>Sauvegarde</a:t>
            </a:r>
            <a:r>
              <a:rPr dirty="0"/>
              <a:t> configuration</a:t>
            </a:r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 err="1"/>
              <a:t>Fichier</a:t>
            </a:r>
            <a:r>
              <a:rPr dirty="0"/>
              <a:t> </a:t>
            </a:r>
            <a:r>
              <a:rPr lang="fr-FR" dirty="0" smtClean="0"/>
              <a:t>XML</a:t>
            </a:r>
            <a:endParaRPr dirty="0"/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/>
              <a:t>Chemins </a:t>
            </a:r>
            <a:r>
              <a:rPr dirty="0" err="1"/>
              <a:t>relatifs</a:t>
            </a:r>
            <a:endParaRPr dirty="0"/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/>
              <a:t>Coefficients au format </a:t>
            </a:r>
            <a:r>
              <a:rPr dirty="0" smtClean="0"/>
              <a:t>csv</a:t>
            </a:r>
            <a:endParaRPr dirty="0"/>
          </a:p>
        </p:txBody>
      </p:sp>
      <p:grpSp>
        <p:nvGrpSpPr>
          <p:cNvPr id="3" name="Groupe 2"/>
          <p:cNvGrpSpPr/>
          <p:nvPr/>
        </p:nvGrpSpPr>
        <p:grpSpPr>
          <a:xfrm>
            <a:off x="1805964" y="2948169"/>
            <a:ext cx="6307911" cy="3143868"/>
            <a:chOff x="1939274" y="3221768"/>
            <a:chExt cx="6041292" cy="2916326"/>
          </a:xfrm>
        </p:grpSpPr>
        <p:sp>
          <p:nvSpPr>
            <p:cNvPr id="8" name="ZoneTexte 14"/>
            <p:cNvSpPr/>
            <p:nvPr/>
          </p:nvSpPr>
          <p:spPr>
            <a:xfrm>
              <a:off x="2902509" y="3221768"/>
              <a:ext cx="384580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spcBef>
                  <a:spcPts val="200"/>
                </a:spcBef>
                <a:defRPr sz="1000" i="1">
                  <a:solidFill>
                    <a:srgbClr val="BFBFBF"/>
                  </a:solidFill>
                </a:defRPr>
              </a:lvl1pPr>
            </a:lstStyle>
            <a:p>
              <a:pPr algn="ctr"/>
              <a:r>
                <a:rPr lang="fr-FR" sz="1400" b="1" i="0" dirty="0" smtClean="0">
                  <a:solidFill>
                    <a:schemeClr val="tx2">
                      <a:lumMod val="50000"/>
                    </a:schemeClr>
                  </a:solidFill>
                </a:rPr>
                <a:t>Exemple de fichier de configuration</a:t>
              </a:r>
              <a:endParaRPr sz="1400" b="1" i="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274" y="3508131"/>
              <a:ext cx="6041292" cy="2629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Espace réservé du texte 5"/>
          <p:cNvSpPr txBox="1">
            <a:spLocks/>
          </p:cNvSpPr>
          <p:nvPr/>
        </p:nvSpPr>
        <p:spPr>
          <a:xfrm>
            <a:off x="4723286" y="1586628"/>
            <a:ext cx="3822837" cy="13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662781" marR="0" indent="-3071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BD33"/>
              </a:buClr>
              <a:buSzPct val="100000"/>
              <a:buFontTx/>
              <a:buChar char="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8FBD33"/>
              </a:buClr>
              <a:buSzPct val="100000"/>
              <a:buFontTx/>
              <a:buChar char="➢"/>
              <a:defRPr spc="0"/>
            </a:pPr>
            <a:r>
              <a:rPr lang="fr-FR" dirty="0" err="1"/>
              <a:t>Rejeu</a:t>
            </a:r>
            <a:r>
              <a:rPr lang="fr-FR" dirty="0"/>
              <a:t> par </a:t>
            </a:r>
            <a:r>
              <a:rPr lang="fr-FR" dirty="0" smtClean="0"/>
              <a:t>étapes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 spc="0"/>
            </a:pPr>
            <a:r>
              <a:rPr lang="fr-FR" dirty="0" smtClean="0"/>
              <a:t>Sauvegarde </a:t>
            </a:r>
            <a:r>
              <a:rPr lang="fr-FR" dirty="0"/>
              <a:t>résultats </a:t>
            </a:r>
            <a:r>
              <a:rPr lang="fr-FR" dirty="0" smtClean="0"/>
              <a:t>intermédiaires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505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20" name="Titre 1"/>
          <p:cNvSpPr>
            <a:spLocks noGrp="1"/>
          </p:cNvSpPr>
          <p:nvPr>
            <p:ph type="title"/>
          </p:nvPr>
        </p:nvSpPr>
        <p:spPr>
          <a:xfrm>
            <a:off x="1187624" y="764704"/>
            <a:ext cx="6716685" cy="42481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464" spc="0"/>
            </a:lvl1pPr>
          </a:lstStyle>
          <a:p>
            <a:r>
              <a:rPr lang="fr-FR" dirty="0" smtClean="0"/>
              <a:t>Tables de visualisation</a:t>
            </a:r>
            <a:endParaRPr dirty="0"/>
          </a:p>
        </p:txBody>
      </p:sp>
      <p:sp>
        <p:nvSpPr>
          <p:cNvPr id="221" name="Espace réservé du texte 5"/>
          <p:cNvSpPr>
            <a:spLocks noGrp="1"/>
          </p:cNvSpPr>
          <p:nvPr>
            <p:ph type="body" idx="1"/>
          </p:nvPr>
        </p:nvSpPr>
        <p:spPr>
          <a:xfrm>
            <a:off x="1738633" y="1421785"/>
            <a:ext cx="6110700" cy="170827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 spc="0"/>
            </a:pPr>
            <a:r>
              <a:rPr lang="fr-FR" dirty="0" smtClean="0"/>
              <a:t>Modèle-Vue-Contrôleur</a:t>
            </a:r>
          </a:p>
          <a:p>
            <a:pPr marL="285750" indent="-285750">
              <a:buClr>
                <a:srgbClr val="8FBD33"/>
              </a:buClr>
              <a:buSzPct val="100000"/>
              <a:buFontTx/>
              <a:buChar char="➢"/>
              <a:defRPr spc="0"/>
            </a:pPr>
            <a:r>
              <a:rPr lang="fr-FR" dirty="0"/>
              <a:t>Widgets </a:t>
            </a:r>
            <a:r>
              <a:rPr lang="fr-FR" dirty="0" err="1" smtClean="0"/>
              <a:t>QTableView</a:t>
            </a:r>
            <a:endParaRPr lang="fr-FR" dirty="0" smtClean="0"/>
          </a:p>
          <a:p>
            <a:pPr marL="285750" indent="-285750">
              <a:buClr>
                <a:srgbClr val="8FBD33"/>
              </a:buClr>
              <a:buSzPct val="100000"/>
              <a:buFontTx/>
              <a:buChar char="➢"/>
              <a:defRPr spc="0"/>
            </a:pPr>
            <a:r>
              <a:rPr lang="fr-FR" dirty="0"/>
              <a:t>Modèles </a:t>
            </a:r>
            <a:r>
              <a:rPr lang="fr-FR" dirty="0" smtClean="0"/>
              <a:t>abstraits : factorisation du code</a:t>
            </a:r>
            <a:endParaRPr lang="fr-FR" dirty="0"/>
          </a:p>
          <a:p>
            <a:pPr marL="948531" lvl="3" indent="-285750">
              <a:buClr>
                <a:srgbClr val="8FBD33"/>
              </a:buClr>
              <a:defRPr spc="0"/>
            </a:pPr>
            <a:r>
              <a:rPr lang="fr-FR" dirty="0"/>
              <a:t>Liste d’éléments</a:t>
            </a:r>
          </a:p>
          <a:p>
            <a:pPr marL="948531" lvl="3" indent="-285750">
              <a:buClr>
                <a:srgbClr val="8FBD33"/>
              </a:buClr>
              <a:defRPr spc="0"/>
            </a:pPr>
            <a:r>
              <a:rPr lang="fr-FR" dirty="0" err="1" smtClean="0"/>
              <a:t>DictModel</a:t>
            </a:r>
            <a:r>
              <a:rPr lang="fr-FR" dirty="0" smtClean="0"/>
              <a:t> : dictionnaire avec </a:t>
            </a:r>
            <a:r>
              <a:rPr lang="fr-FR" dirty="0"/>
              <a:t>colonne </a:t>
            </a:r>
            <a:r>
              <a:rPr lang="fr-FR" dirty="0">
                <a:sym typeface="Wingdings" panose="05000000000000000000" pitchFamily="2" charset="2"/>
              </a:rPr>
              <a:t> </a:t>
            </a:r>
            <a:r>
              <a:rPr lang="fr-FR" dirty="0" smtClean="0">
                <a:sym typeface="Wingdings" panose="05000000000000000000" pitchFamily="2" charset="2"/>
              </a:rPr>
              <a:t>champ</a:t>
            </a:r>
            <a:endParaRPr lang="fr-FR" dirty="0" smtClean="0"/>
          </a:p>
          <a:p>
            <a:pPr marL="285750" indent="-285750">
              <a:buClr>
                <a:srgbClr val="8FBD33"/>
              </a:buClr>
              <a:buSzPct val="100000"/>
              <a:buFontTx/>
              <a:buChar char="➢"/>
              <a:defRPr spc="0"/>
            </a:pPr>
            <a:r>
              <a:rPr lang="fr-FR" dirty="0" smtClean="0"/>
              <a:t>1 contrôleur par étape / onglet</a:t>
            </a:r>
            <a:endParaRPr lang="fr-FR" dirty="0"/>
          </a:p>
        </p:txBody>
      </p:sp>
      <p:pic>
        <p:nvPicPr>
          <p:cNvPr id="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6483" y="764703"/>
            <a:ext cx="1167826" cy="11521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e 1"/>
          <p:cNvGrpSpPr/>
          <p:nvPr/>
        </p:nvGrpSpPr>
        <p:grpSpPr>
          <a:xfrm>
            <a:off x="1738633" y="3276948"/>
            <a:ext cx="6165676" cy="2788396"/>
            <a:chOff x="1738633" y="3092304"/>
            <a:chExt cx="6165676" cy="278839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633" y="3362325"/>
              <a:ext cx="6165676" cy="251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ZoneTexte 14"/>
            <p:cNvSpPr/>
            <p:nvPr/>
          </p:nvSpPr>
          <p:spPr>
            <a:xfrm>
              <a:off x="2623063" y="3092304"/>
              <a:ext cx="384580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spcBef>
                  <a:spcPts val="200"/>
                </a:spcBef>
                <a:defRPr sz="1000" i="1">
                  <a:solidFill>
                    <a:srgbClr val="BFBFBF"/>
                  </a:solidFill>
                </a:defRPr>
              </a:lvl1pPr>
            </a:lstStyle>
            <a:p>
              <a:pPr algn="ctr"/>
              <a:r>
                <a:rPr lang="fr-FR" sz="1400" b="1" i="0" dirty="0" smtClean="0">
                  <a:solidFill>
                    <a:schemeClr val="tx2">
                      <a:lumMod val="50000"/>
                    </a:schemeClr>
                  </a:solidFill>
                </a:rPr>
                <a:t>Exemple de table de visualisation</a:t>
              </a:r>
              <a:endParaRPr sz="1400" b="1" i="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420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Taille effective de maille</a:t>
            </a:r>
            <a:endParaRPr lang="fr-FR" dirty="0"/>
          </a:p>
        </p:txBody>
      </p:sp>
      <p:sp>
        <p:nvSpPr>
          <p:cNvPr id="159" name="Espace réservé du texte 1"/>
          <p:cNvSpPr>
            <a:spLocks noGrp="1"/>
          </p:cNvSpPr>
          <p:nvPr>
            <p:ph type="body" idx="1"/>
          </p:nvPr>
        </p:nvSpPr>
        <p:spPr>
          <a:xfrm>
            <a:off x="1300272" y="1518299"/>
            <a:ext cx="7458489" cy="162254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D’après Jaeger et al. (2000) :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i="1" dirty="0" smtClean="0"/>
              <a:t>Degré de fragmentation </a:t>
            </a:r>
            <a:r>
              <a:rPr lang="fr-FR" dirty="0" smtClean="0"/>
              <a:t>: probabilité que 2 points choisis au hasard ne soient pas situés dans le même patch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i="1" dirty="0" smtClean="0"/>
              <a:t>Taille effective de maille </a:t>
            </a:r>
            <a:r>
              <a:rPr lang="fr-FR" dirty="0" smtClean="0"/>
              <a:t>: taille d’une maille si le territoire était divisé en mailles régulières avec un même degré de fragmentation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endParaRPr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41" y="3246358"/>
            <a:ext cx="4054986" cy="2785301"/>
          </a:xfrm>
          <a:prstGeom prst="rect">
            <a:avLst/>
          </a:prstGeom>
        </p:spPr>
      </p:pic>
      <p:sp>
        <p:nvSpPr>
          <p:cNvPr id="8" name="ZoneTexte 14"/>
          <p:cNvSpPr/>
          <p:nvPr/>
        </p:nvSpPr>
        <p:spPr>
          <a:xfrm>
            <a:off x="3361608" y="6031659"/>
            <a:ext cx="300265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200"/>
              </a:spcBef>
              <a:defRPr sz="1000" i="1">
                <a:solidFill>
                  <a:srgbClr val="BFBFBF"/>
                </a:solidFill>
              </a:defRPr>
            </a:lvl1pPr>
          </a:lstStyle>
          <a:p>
            <a:pPr algn="ctr"/>
            <a:r>
              <a:rPr dirty="0"/>
              <a:t>Source : </a:t>
            </a:r>
            <a:r>
              <a:rPr lang="fr-FR" dirty="0" smtClean="0"/>
              <a:t>Office fédéral de l’environnement (2010) d’après Jaeger et al. (2007)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237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plugin « </a:t>
            </a:r>
            <a:r>
              <a:rPr lang="fr-FR" i="1" dirty="0" err="1" smtClean="0"/>
              <a:t>Meff</a:t>
            </a:r>
            <a:r>
              <a:rPr lang="fr-FR" dirty="0" smtClean="0"/>
              <a:t> » : contexte</a:t>
            </a:r>
            <a:endParaRPr lang="fr-FR" dirty="0"/>
          </a:p>
        </p:txBody>
      </p:sp>
      <p:sp>
        <p:nvSpPr>
          <p:cNvPr id="159" name="Espace réservé du texte 1"/>
          <p:cNvSpPr>
            <a:spLocks noGrp="1"/>
          </p:cNvSpPr>
          <p:nvPr>
            <p:ph type="body" idx="1"/>
          </p:nvPr>
        </p:nvSpPr>
        <p:spPr>
          <a:xfrm>
            <a:off x="775875" y="2165440"/>
            <a:ext cx="3623527" cy="21350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Indicateur territorial de développement durable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Méthode définie pour données CLC en France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Le plugin </a:t>
            </a:r>
            <a:r>
              <a:rPr lang="fr-FR" i="1" dirty="0" err="1" smtClean="0"/>
              <a:t>Lecos</a:t>
            </a:r>
            <a:r>
              <a:rPr lang="fr-FR" dirty="0" smtClean="0"/>
              <a:t> propose cet indicateur mais depuis une couche raster</a:t>
            </a:r>
            <a:endParaRPr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4294967295"/>
          </p:nvPr>
        </p:nvSpPr>
        <p:spPr>
          <a:xfrm>
            <a:off x="775875" y="4624775"/>
            <a:ext cx="2709863" cy="1616075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Automatiser calcul depuis données vecteur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Libre choix de données</a:t>
            </a:r>
          </a:p>
          <a:p>
            <a:pPr marL="285750" indent="-28575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Prise en compte de l’effet frontière</a:t>
            </a:r>
            <a:endParaRPr dirty="0"/>
          </a:p>
        </p:txBody>
      </p:sp>
      <p:sp>
        <p:nvSpPr>
          <p:cNvPr id="7" name="ZoneTexte 6"/>
          <p:cNvSpPr/>
          <p:nvPr/>
        </p:nvSpPr>
        <p:spPr>
          <a:xfrm>
            <a:off x="459404" y="1841203"/>
            <a:ext cx="21757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rgbClr val="8FBD33"/>
                </a:solidFill>
              </a:defRPr>
            </a:lvl1pPr>
          </a:lstStyle>
          <a:p>
            <a:r>
              <a:rPr lang="fr-FR" sz="2000" b="0" i="1" dirty="0" smtClean="0"/>
              <a:t>Contexte</a:t>
            </a:r>
            <a:r>
              <a:rPr sz="2000" i="1" dirty="0" smtClean="0"/>
              <a:t> </a:t>
            </a:r>
            <a:r>
              <a:rPr sz="2000" i="1" dirty="0"/>
              <a:t>:</a:t>
            </a:r>
          </a:p>
        </p:txBody>
      </p:sp>
      <p:sp>
        <p:nvSpPr>
          <p:cNvPr id="9" name="ZoneTexte 6"/>
          <p:cNvSpPr/>
          <p:nvPr/>
        </p:nvSpPr>
        <p:spPr>
          <a:xfrm>
            <a:off x="459404" y="4242194"/>
            <a:ext cx="21757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500"/>
              </a:spcBef>
              <a:defRPr sz="2400" b="1">
                <a:solidFill>
                  <a:srgbClr val="8FBD33"/>
                </a:solidFill>
              </a:defRPr>
            </a:lvl1pPr>
          </a:lstStyle>
          <a:p>
            <a:r>
              <a:rPr lang="fr-FR" sz="2000" b="0" i="1" dirty="0" smtClean="0"/>
              <a:t>Objectif</a:t>
            </a:r>
            <a:r>
              <a:rPr sz="2000" i="1" dirty="0" smtClean="0"/>
              <a:t> </a:t>
            </a:r>
            <a:r>
              <a:rPr sz="2000" i="1" dirty="0"/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35" y="1841203"/>
            <a:ext cx="3845805" cy="3837259"/>
          </a:xfrm>
          <a:prstGeom prst="rect">
            <a:avLst/>
          </a:prstGeom>
        </p:spPr>
      </p:pic>
      <p:sp>
        <p:nvSpPr>
          <p:cNvPr id="11" name="ZoneTexte 14"/>
          <p:cNvSpPr/>
          <p:nvPr/>
        </p:nvSpPr>
        <p:spPr>
          <a:xfrm>
            <a:off x="5108211" y="5678462"/>
            <a:ext cx="300265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200"/>
              </a:spcBef>
              <a:defRPr sz="1000" i="1">
                <a:solidFill>
                  <a:srgbClr val="BFBFBF"/>
                </a:solidFill>
              </a:defRPr>
            </a:lvl1pPr>
          </a:lstStyle>
          <a:p>
            <a:pPr algn="ctr"/>
            <a:r>
              <a:rPr dirty="0"/>
              <a:t>Source </a:t>
            </a:r>
            <a:r>
              <a:rPr dirty="0" smtClean="0"/>
              <a:t>:</a:t>
            </a:r>
            <a:r>
              <a:rPr lang="fr-FR" dirty="0" smtClean="0"/>
              <a:t> IRSTEA, CLC 2006, IGN 2006, IFN 2010 </a:t>
            </a:r>
            <a:endParaRPr dirty="0"/>
          </a:p>
        </p:txBody>
      </p:sp>
      <p:sp>
        <p:nvSpPr>
          <p:cNvPr id="12" name="ZoneTexte 14"/>
          <p:cNvSpPr/>
          <p:nvPr/>
        </p:nvSpPr>
        <p:spPr>
          <a:xfrm>
            <a:off x="4686633" y="1317983"/>
            <a:ext cx="384580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200"/>
              </a:spcBef>
              <a:defRPr sz="1000" i="1">
                <a:solidFill>
                  <a:srgbClr val="BFBFBF"/>
                </a:solidFill>
              </a:defRPr>
            </a:lvl1pPr>
          </a:lstStyle>
          <a:p>
            <a:pPr algn="ctr"/>
            <a:r>
              <a:rPr lang="fr-FR" sz="1400" b="1" i="0" dirty="0" smtClean="0">
                <a:solidFill>
                  <a:schemeClr val="tx2">
                    <a:lumMod val="50000"/>
                  </a:schemeClr>
                </a:solidFill>
              </a:rPr>
              <a:t>Taille effective de maille par région forestière départementale en 2006</a:t>
            </a:r>
            <a:endParaRPr sz="1400" b="1" i="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65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i="1" dirty="0" smtClean="0"/>
              <a:t>« </a:t>
            </a:r>
            <a:r>
              <a:rPr lang="fr-FR" i="1" dirty="0" err="1" smtClean="0"/>
              <a:t>Meff</a:t>
            </a:r>
            <a:r>
              <a:rPr lang="fr-FR" i="1" dirty="0" smtClean="0"/>
              <a:t> »</a:t>
            </a:r>
            <a:r>
              <a:rPr lang="fr-FR" dirty="0" smtClean="0"/>
              <a:t> : un plugin en 4 étapes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68" y="2004647"/>
            <a:ext cx="5332236" cy="3938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Espace réservé du texte 1"/>
          <p:cNvSpPr>
            <a:spLocks noGrp="1"/>
          </p:cNvSpPr>
          <p:nvPr>
            <p:ph type="body" idx="1"/>
          </p:nvPr>
        </p:nvSpPr>
        <p:spPr>
          <a:xfrm>
            <a:off x="290145" y="1894375"/>
            <a:ext cx="3174024" cy="40492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defRPr sz="1800" cap="none" spc="0">
                <a:solidFill>
                  <a:schemeClr val="accent3"/>
                </a:solidFill>
              </a:defRPr>
            </a:pPr>
            <a:r>
              <a:rPr lang="fr-FR" b="1" i="1" dirty="0" smtClean="0"/>
              <a:t>Étapes :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Font typeface="+mj-lt"/>
              <a:buAutoNum type="arabicPeriod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Paramètres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Font typeface="+mj-lt"/>
              <a:buAutoNum type="arabicPeriod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Classification de l’OS (milieu naturel ou non) : </a:t>
            </a:r>
            <a:r>
              <a:rPr lang="fr-FR" i="1" dirty="0" smtClean="0"/>
              <a:t>sélection, regroupement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Font typeface="+mj-lt"/>
              <a:buAutoNum type="arabicPeriod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Ajout des éléments </a:t>
            </a:r>
            <a:r>
              <a:rPr lang="fr-FR" dirty="0" err="1" smtClean="0"/>
              <a:t>fragmentants</a:t>
            </a:r>
            <a:r>
              <a:rPr lang="fr-FR" dirty="0" smtClean="0"/>
              <a:t> : </a:t>
            </a:r>
            <a:r>
              <a:rPr lang="fr-FR" i="1" dirty="0" smtClean="0"/>
              <a:t>tampon, différence, géométries simples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buFont typeface="+mj-lt"/>
              <a:buAutoNum type="arabicPeriod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Calcul de l’indicateur</a:t>
            </a:r>
          </a:p>
          <a:p>
            <a:pPr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defRPr sz="1800" cap="none" spc="0">
                <a:solidFill>
                  <a:schemeClr val="accent3"/>
                </a:solidFill>
              </a:defRPr>
            </a:pPr>
            <a:endParaRPr lang="fr-FR" dirty="0"/>
          </a:p>
          <a:p>
            <a:pPr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defRPr sz="1800" cap="none" spc="0">
                <a:solidFill>
                  <a:schemeClr val="accent3"/>
                </a:solidFill>
              </a:defRPr>
            </a:pPr>
            <a:endParaRPr lang="fr-FR" dirty="0" smtClean="0"/>
          </a:p>
          <a:p>
            <a:pPr algn="l">
              <a:lnSpc>
                <a:spcPct val="100000"/>
              </a:lnSpc>
              <a:spcBef>
                <a:spcPts val="400"/>
              </a:spcBef>
              <a:buClr>
                <a:srgbClr val="8FBD33"/>
              </a:buClr>
              <a:buSzPct val="100000"/>
              <a:defRPr sz="1800" cap="none" spc="0">
                <a:solidFill>
                  <a:schemeClr val="accent3"/>
                </a:solidFill>
              </a:defRPr>
            </a:pPr>
            <a:r>
              <a:rPr lang="fr-FR" dirty="0" smtClean="0"/>
              <a:t>Livraison prévue Février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368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Factorisation</a:t>
            </a:r>
            <a:endParaRPr lang="fr-FR" dirty="0"/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1508529" y="2014925"/>
            <a:ext cx="7041976" cy="373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662781" marR="0" indent="-3071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hangingPunct="1">
              <a:buClr>
                <a:srgbClr val="8FBD33"/>
              </a:buClr>
              <a:buSzPct val="100000"/>
              <a:buFontTx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Quels sont les éléments communs pertinents pour d’autres développements ?</a:t>
            </a:r>
            <a:endParaRPr lang="fr-FR" spc="0" dirty="0">
              <a:solidFill>
                <a:schemeClr val="accent3"/>
              </a:solidFill>
            </a:endParaRP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Interface graphique (fichier .</a:t>
            </a:r>
            <a:r>
              <a:rPr lang="fr-FR" spc="0" dirty="0" err="1" smtClean="0">
                <a:solidFill>
                  <a:schemeClr val="accent3"/>
                </a:solidFill>
              </a:rPr>
              <a:t>ui</a:t>
            </a:r>
            <a:r>
              <a:rPr lang="fr-FR" spc="0" dirty="0" smtClean="0">
                <a:solidFill>
                  <a:schemeClr val="accent3"/>
                </a:solidFill>
              </a:rPr>
              <a:t> de base) ?</a:t>
            </a:r>
            <a:endParaRPr lang="fr-FR" spc="0" dirty="0">
              <a:solidFill>
                <a:schemeClr val="accent3"/>
              </a:solidFill>
            </a:endParaRP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Modèles abstraits ?</a:t>
            </a:r>
            <a:endParaRPr lang="fr-FR" spc="0" dirty="0">
              <a:solidFill>
                <a:schemeClr val="accent3"/>
              </a:solidFill>
            </a:endParaRP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Fichier de configuration ?</a:t>
            </a: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Fonctions utilitaires (gestion de couches, de projet QGIS, interfaçage avec </a:t>
            </a:r>
            <a:r>
              <a:rPr lang="fr-FR" i="1" spc="0" dirty="0" err="1" smtClean="0">
                <a:solidFill>
                  <a:schemeClr val="accent3"/>
                </a:solidFill>
              </a:rPr>
              <a:t>processing</a:t>
            </a:r>
            <a:r>
              <a:rPr lang="fr-FR" spc="0" dirty="0" smtClean="0">
                <a:solidFill>
                  <a:schemeClr val="accent3"/>
                </a:solidFill>
              </a:rPr>
              <a:t>) ?</a:t>
            </a: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endParaRPr lang="fr-FR" spc="0" dirty="0" smtClean="0">
              <a:solidFill>
                <a:schemeClr val="accent3"/>
              </a:solidFill>
            </a:endParaRPr>
          </a:p>
          <a:p>
            <a:pPr marL="285750" indent="-285750" hangingPunct="1">
              <a:buClr>
                <a:srgbClr val="8FBD33"/>
              </a:buClr>
              <a:buSzPct val="100000"/>
              <a:buFontTx/>
              <a:buChar char="➢"/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Comment partager ce code ?</a:t>
            </a: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Bibliothèque python ?</a:t>
            </a:r>
          </a:p>
          <a:p>
            <a:pPr marL="948531" lvl="3" indent="-285750" hangingPunct="1">
              <a:buClr>
                <a:srgbClr val="8FBD33"/>
              </a:buClr>
              <a:defRPr sz="1800" cap="none" spc="0">
                <a:solidFill>
                  <a:schemeClr val="accent3"/>
                </a:solidFill>
              </a:defRPr>
            </a:pPr>
            <a:r>
              <a:rPr lang="fr-FR" spc="0" dirty="0" smtClean="0">
                <a:solidFill>
                  <a:schemeClr val="accent3"/>
                </a:solidFill>
              </a:rPr>
              <a:t>Dépôt git à imbriquer ?</a:t>
            </a:r>
            <a:endParaRPr lang="fr-FR" spc="0" dirty="0">
              <a:solidFill>
                <a:schemeClr val="accent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5257412"/>
            <a:ext cx="1186684" cy="49568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75" y="764704"/>
            <a:ext cx="2216533" cy="6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15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e 2"/>
          <p:cNvGrpSpPr/>
          <p:nvPr/>
        </p:nvGrpSpPr>
        <p:grpSpPr>
          <a:xfrm>
            <a:off x="3923927" y="3079637"/>
            <a:ext cx="5220073" cy="3522988"/>
            <a:chOff x="0" y="0"/>
            <a:chExt cx="5220072" cy="3522986"/>
          </a:xfrm>
        </p:grpSpPr>
        <p:pic>
          <p:nvPicPr>
            <p:cNvPr id="125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7280" r="10594" b="17558"/>
            <a:stretch>
              <a:fillRect/>
            </a:stretch>
          </p:blipFill>
          <p:spPr>
            <a:xfrm>
              <a:off x="0" y="0"/>
              <a:ext cx="5220073" cy="329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ZoneTexte 6"/>
            <p:cNvSpPr/>
            <p:nvPr/>
          </p:nvSpPr>
          <p:spPr>
            <a:xfrm>
              <a:off x="360039" y="3296001"/>
              <a:ext cx="1800201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200"/>
                </a:spcBef>
                <a:defRPr sz="1000" i="1">
                  <a:solidFill>
                    <a:srgbClr val="BFBFBF"/>
                  </a:solidFill>
                </a:defRPr>
              </a:lvl1pPr>
            </a:lstStyle>
            <a:p>
              <a:r>
                <a:t>Source : COMOP TVB 1</a:t>
              </a:r>
            </a:p>
          </p:txBody>
        </p:sp>
      </p:grpSp>
      <p:sp>
        <p:nvSpPr>
          <p:cNvPr id="122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La Trame verte et bleue</a:t>
            </a:r>
            <a:endParaRPr lang="fr-FR" dirty="0"/>
          </a:p>
        </p:txBody>
      </p:sp>
      <p:sp>
        <p:nvSpPr>
          <p:cNvPr id="128" name="Espace réservé du texte 1"/>
          <p:cNvSpPr>
            <a:spLocks noGrp="1"/>
          </p:cNvSpPr>
          <p:nvPr>
            <p:ph type="body" idx="1"/>
          </p:nvPr>
        </p:nvSpPr>
        <p:spPr>
          <a:xfrm>
            <a:off x="752735" y="2763377"/>
            <a:ext cx="5757280" cy="123105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51619" lvl="2" indent="-285750">
              <a:spcBef>
                <a:spcPts val="300"/>
              </a:spcBef>
              <a:buClr>
                <a:srgbClr val="8FBD33"/>
              </a:buClr>
              <a:buChar char="➢"/>
              <a:defRPr sz="1600" b="1" cap="none" spc="0">
                <a:solidFill>
                  <a:schemeClr val="accent3"/>
                </a:solidFill>
              </a:defRPr>
            </a:pPr>
            <a:r>
              <a:rPr dirty="0" err="1" smtClean="0"/>
              <a:t>Réservoirs</a:t>
            </a:r>
            <a:r>
              <a:rPr dirty="0" smtClean="0"/>
              <a:t> </a:t>
            </a:r>
            <a:r>
              <a:rPr dirty="0"/>
              <a:t>de </a:t>
            </a:r>
            <a:r>
              <a:rPr dirty="0" err="1"/>
              <a:t>biodiversité</a:t>
            </a:r>
            <a:r>
              <a:rPr dirty="0"/>
              <a:t> </a:t>
            </a:r>
            <a:r>
              <a:rPr b="0" dirty="0"/>
              <a:t>: </a:t>
            </a:r>
            <a:r>
              <a:rPr b="0" dirty="0" err="1"/>
              <a:t>espaces</a:t>
            </a:r>
            <a:r>
              <a:rPr b="0" dirty="0"/>
              <a:t> </a:t>
            </a:r>
            <a:r>
              <a:rPr b="0" i="1" dirty="0"/>
              <a:t>riches </a:t>
            </a:r>
            <a:r>
              <a:rPr b="0" i="1" dirty="0" err="1"/>
              <a:t>en</a:t>
            </a:r>
            <a:r>
              <a:rPr b="0" i="1" dirty="0"/>
              <a:t> </a:t>
            </a:r>
            <a:r>
              <a:rPr b="0" i="1" dirty="0" err="1"/>
              <a:t>biodiversité</a:t>
            </a:r>
            <a:r>
              <a:rPr b="0" i="1" dirty="0"/>
              <a:t> </a:t>
            </a:r>
            <a:r>
              <a:rPr b="0" dirty="0" err="1"/>
              <a:t>dans</a:t>
            </a:r>
            <a:r>
              <a:rPr b="0" dirty="0"/>
              <a:t> </a:t>
            </a:r>
            <a:r>
              <a:rPr b="0" dirty="0" err="1"/>
              <a:t>lesquels</a:t>
            </a:r>
            <a:r>
              <a:rPr b="0" dirty="0"/>
              <a:t> les </a:t>
            </a:r>
            <a:r>
              <a:rPr b="0" dirty="0" err="1"/>
              <a:t>espèces</a:t>
            </a:r>
            <a:r>
              <a:rPr b="0" dirty="0"/>
              <a:t> </a:t>
            </a:r>
            <a:r>
              <a:rPr b="0" dirty="0" err="1"/>
              <a:t>effectuent</a:t>
            </a:r>
            <a:r>
              <a:rPr b="0" dirty="0"/>
              <a:t> </a:t>
            </a:r>
            <a:r>
              <a:rPr b="0" i="1" dirty="0"/>
              <a:t>tout </a:t>
            </a:r>
            <a:r>
              <a:rPr b="0" i="1" dirty="0" err="1"/>
              <a:t>ou</a:t>
            </a:r>
            <a:r>
              <a:rPr b="0" i="1" dirty="0"/>
              <a:t> </a:t>
            </a:r>
            <a:r>
              <a:rPr b="0" i="1" dirty="0" err="1"/>
              <a:t>partie</a:t>
            </a:r>
            <a:r>
              <a:rPr b="0" i="1" dirty="0"/>
              <a:t> de </a:t>
            </a:r>
            <a:r>
              <a:rPr b="0" i="1" dirty="0" err="1"/>
              <a:t>leur</a:t>
            </a:r>
            <a:r>
              <a:rPr b="0" i="1" dirty="0"/>
              <a:t> cycle de vie</a:t>
            </a:r>
            <a:endParaRPr dirty="0">
              <a:solidFill>
                <a:srgbClr val="003A80"/>
              </a:solidFill>
            </a:endParaRPr>
          </a:p>
          <a:p>
            <a:pPr marL="251619" lvl="2" indent="-285750">
              <a:spcBef>
                <a:spcPts val="300"/>
              </a:spcBef>
              <a:buClr>
                <a:srgbClr val="8FBD33"/>
              </a:buClr>
              <a:buChar char="➢"/>
              <a:defRPr sz="1600" b="1" cap="none" spc="0">
                <a:solidFill>
                  <a:schemeClr val="accent3"/>
                </a:solidFill>
              </a:defRPr>
            </a:pPr>
            <a:r>
              <a:rPr dirty="0"/>
              <a:t>Corridors </a:t>
            </a:r>
            <a:r>
              <a:rPr dirty="0" err="1"/>
              <a:t>écologiques</a:t>
            </a:r>
            <a:r>
              <a:rPr dirty="0"/>
              <a:t> : </a:t>
            </a:r>
            <a:r>
              <a:rPr b="0" dirty="0" err="1"/>
              <a:t>connexions</a:t>
            </a:r>
            <a:r>
              <a:rPr b="0" dirty="0"/>
              <a:t> entre les </a:t>
            </a:r>
            <a:r>
              <a:rPr b="0" dirty="0" err="1"/>
              <a:t>réservoirs</a:t>
            </a:r>
            <a:endParaRPr b="0" dirty="0"/>
          </a:p>
        </p:txBody>
      </p:sp>
      <p:sp>
        <p:nvSpPr>
          <p:cNvPr id="124" name="ZoneTexte 4"/>
          <p:cNvSpPr/>
          <p:nvPr/>
        </p:nvSpPr>
        <p:spPr>
          <a:xfrm>
            <a:off x="752735" y="4405917"/>
            <a:ext cx="2794424" cy="1115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rPr lang="fr-FR" dirty="0" smtClean="0"/>
              <a:t>Plusieurs méthodes de cartographie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rPr lang="fr-FR" dirty="0" smtClean="0"/>
              <a:t>Centre de ressources Trame verte et bleue</a:t>
            </a:r>
            <a:endParaRPr dirty="0"/>
          </a:p>
        </p:txBody>
      </p:sp>
      <p:sp>
        <p:nvSpPr>
          <p:cNvPr id="9" name="Espace réservé du texte 1"/>
          <p:cNvSpPr txBox="1">
            <a:spLocks/>
          </p:cNvSpPr>
          <p:nvPr/>
        </p:nvSpPr>
        <p:spPr>
          <a:xfrm>
            <a:off x="1452317" y="1478762"/>
            <a:ext cx="5592307" cy="125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662781" marR="0" indent="-3071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BD33"/>
              </a:buClr>
              <a:buSzPct val="100000"/>
              <a:buFontTx/>
              <a:buChar char="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1619" lvl="2" indent="-285750" hangingPunct="1">
              <a:spcBef>
                <a:spcPts val="300"/>
              </a:spcBef>
              <a:buClr>
                <a:srgbClr val="8FBD33"/>
              </a:buClr>
              <a:buFontTx/>
              <a:buChar char="➢"/>
              <a:defRPr sz="1600" b="1" cap="none" spc="0">
                <a:solidFill>
                  <a:schemeClr val="accent3"/>
                </a:solidFill>
              </a:defRPr>
            </a:pPr>
            <a:endParaRPr lang="fr-FR" sz="1600" spc="0" dirty="0">
              <a:solidFill>
                <a:schemeClr val="accent3"/>
              </a:solidFill>
            </a:endParaRPr>
          </a:p>
        </p:txBody>
      </p:sp>
      <p:sp>
        <p:nvSpPr>
          <p:cNvPr id="10" name="ZoneTexte 4"/>
          <p:cNvSpPr/>
          <p:nvPr/>
        </p:nvSpPr>
        <p:spPr>
          <a:xfrm>
            <a:off x="752735" y="2013340"/>
            <a:ext cx="646076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rPr lang="fr-FR" dirty="0" smtClean="0"/>
              <a:t>Un </a:t>
            </a:r>
            <a:r>
              <a:rPr lang="fr-FR" b="1" dirty="0" smtClean="0"/>
              <a:t>réseau écologique </a:t>
            </a:r>
            <a:r>
              <a:rPr lang="fr-FR" dirty="0" smtClean="0"/>
              <a:t>pour la préservation de la biodiversité</a:t>
            </a:r>
            <a:endParaRPr dirty="0"/>
          </a:p>
        </p:txBody>
      </p:sp>
      <p:pic>
        <p:nvPicPr>
          <p:cNvPr id="1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7052" y="613388"/>
            <a:ext cx="1781662" cy="1119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8" name="Espace réservé du texte 3"/>
          <p:cNvSpPr/>
          <p:nvPr/>
        </p:nvSpPr>
        <p:spPr>
          <a:xfrm>
            <a:off x="1193428" y="764704"/>
            <a:ext cx="7339012" cy="170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2800" b="1">
                <a:solidFill>
                  <a:srgbClr val="8FBD33"/>
                </a:solidFill>
              </a:defRPr>
            </a:pPr>
            <a:r>
              <a:t>Conclusion</a:t>
            </a:r>
            <a:endParaRPr sz="2400"/>
          </a:p>
          <a:p>
            <a:pPr>
              <a:defRPr sz="2400">
                <a:solidFill>
                  <a:srgbClr val="8FBD33"/>
                </a:solidFill>
              </a:defRPr>
            </a:pPr>
            <a:endParaRPr sz="2400"/>
          </a:p>
          <a:p>
            <a:pPr>
              <a:defRPr sz="2400">
                <a:solidFill>
                  <a:srgbClr val="8FBD33"/>
                </a:solidFill>
              </a:defRPr>
            </a:pPr>
            <a:endParaRPr sz="2400"/>
          </a:p>
        </p:txBody>
      </p:sp>
      <p:sp>
        <p:nvSpPr>
          <p:cNvPr id="230" name="Espace réservé du texte 1"/>
          <p:cNvSpPr>
            <a:spLocks noGrp="1"/>
          </p:cNvSpPr>
          <p:nvPr>
            <p:ph type="body" sz="half" idx="1"/>
          </p:nvPr>
        </p:nvSpPr>
        <p:spPr>
          <a:xfrm>
            <a:off x="1193428" y="1719620"/>
            <a:ext cx="7555286" cy="461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Plugin « procédural » pour chaîne de traitement complexe :</a:t>
            </a:r>
          </a:p>
          <a:p>
            <a:pPr marL="948531" lvl="3" indent="-285750"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1 outil pour 1 problématique</a:t>
            </a:r>
          </a:p>
          <a:p>
            <a:pPr marL="948531" lvl="3" indent="-285750">
              <a:defRPr spc="0">
                <a:solidFill>
                  <a:schemeClr val="accent3"/>
                </a:solidFill>
              </a:defRPr>
            </a:pPr>
            <a:r>
              <a:rPr lang="fr-FR" b="1" dirty="0" smtClean="0"/>
              <a:t>Cadrage</a:t>
            </a:r>
            <a:r>
              <a:rPr lang="fr-FR" dirty="0" smtClean="0"/>
              <a:t> de la méthode</a:t>
            </a:r>
          </a:p>
          <a:p>
            <a:pPr marL="948531" lvl="3" indent="-285750"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Intégration des </a:t>
            </a:r>
            <a:r>
              <a:rPr lang="fr-FR" b="1" dirty="0" smtClean="0"/>
              <a:t>prétraitements</a:t>
            </a:r>
          </a:p>
          <a:p>
            <a:pPr marL="948531" lvl="3" indent="-285750"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Fichier de configuration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 spc="0">
                <a:solidFill>
                  <a:schemeClr val="accent3"/>
                </a:solidFill>
              </a:defRPr>
            </a:pPr>
            <a:endParaRPr lang="fr-FR" dirty="0"/>
          </a:p>
          <a:p>
            <a:pPr marL="285750" indent="-285750">
              <a:buClr>
                <a:srgbClr val="8FBD33"/>
              </a:buClr>
              <a:buSzPct val="100000"/>
              <a:buChar char="➢"/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Développement d’un écosystème d’outils open-source en écologie du paysage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Transfert de technologie de la recherche vers </a:t>
            </a:r>
            <a:r>
              <a:rPr lang="fr-FR" dirty="0" smtClean="0"/>
              <a:t>l’opérationnel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 spc="0">
                <a:solidFill>
                  <a:schemeClr val="accent3"/>
                </a:solidFill>
              </a:defRPr>
            </a:pPr>
            <a:endParaRPr lang="fr-FR" dirty="0"/>
          </a:p>
          <a:p>
            <a:pPr>
              <a:buClr>
                <a:srgbClr val="8FBD33"/>
              </a:buClr>
              <a:buSzPct val="100000"/>
              <a:defRPr spc="0">
                <a:solidFill>
                  <a:schemeClr val="accent3"/>
                </a:solidFill>
              </a:defRPr>
            </a:pPr>
            <a:r>
              <a:rPr lang="fr-FR" b="1" i="1" dirty="0" err="1" smtClean="0"/>
              <a:t>BioDispersal</a:t>
            </a:r>
            <a:r>
              <a:rPr lang="fr-FR" b="1" i="1" dirty="0" smtClean="0"/>
              <a:t> 1.0 </a:t>
            </a:r>
            <a:r>
              <a:rPr lang="fr-FR" dirty="0" smtClean="0"/>
              <a:t>:</a:t>
            </a:r>
            <a:endParaRPr lang="fr-FR" b="1" dirty="0"/>
          </a:p>
          <a:p>
            <a:pPr marL="285750" indent="-285750">
              <a:buClr>
                <a:srgbClr val="8FBD33"/>
              </a:buClr>
              <a:buSzPct val="100000"/>
              <a:buFont typeface="Wingdings" panose="05000000000000000000" pitchFamily="2" charset="2"/>
              <a:buChar char="Ø"/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Disponible sur le dépôt QGIS officiel</a:t>
            </a:r>
          </a:p>
          <a:p>
            <a:pPr marL="285750" indent="-285750">
              <a:buClr>
                <a:srgbClr val="8FBD33"/>
              </a:buClr>
              <a:buSzPct val="100000"/>
              <a:buFont typeface="Wingdings" panose="05000000000000000000" pitchFamily="2" charset="2"/>
              <a:buChar char="Ø"/>
              <a:defRPr spc="0">
                <a:solidFill>
                  <a:schemeClr val="accent3"/>
                </a:solidFill>
              </a:defRPr>
            </a:pPr>
            <a:r>
              <a:rPr lang="fr-FR" dirty="0" smtClean="0"/>
              <a:t>Page web avec documentation spécifique : </a:t>
            </a: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tetis.teledetection.fr/index.php/fr/expertise-et-transfert/appui-aux-politiques-publiques/item/519-biodispersal</a:t>
            </a:r>
            <a:endParaRPr lang="fr-FR" dirty="0"/>
          </a:p>
          <a:p>
            <a:pPr>
              <a:buClr>
                <a:srgbClr val="8FBD33"/>
              </a:buClr>
              <a:buSzPct val="100000"/>
              <a:defRPr spc="0">
                <a:solidFill>
                  <a:schemeClr val="accent3"/>
                </a:solidFill>
              </a:defRPr>
            </a:pPr>
            <a:endParaRPr lang="fr-FR" dirty="0"/>
          </a:p>
          <a:p>
            <a:pPr>
              <a:buClr>
                <a:srgbClr val="8FBD33"/>
              </a:buClr>
              <a:buSzPct val="100000"/>
              <a:defRPr spc="0">
                <a:solidFill>
                  <a:schemeClr val="accent3"/>
                </a:solidFill>
              </a:defRPr>
            </a:pPr>
            <a:r>
              <a:rPr lang="fr-FR" b="1" dirty="0" smtClean="0"/>
              <a:t>Contacts :</a:t>
            </a:r>
          </a:p>
          <a:p>
            <a:pPr marL="285750" indent="-285750">
              <a:buClr>
                <a:srgbClr val="8FBD33"/>
              </a:buClr>
              <a:buSzPct val="100000"/>
              <a:buFont typeface="Wingdings" panose="05000000000000000000" pitchFamily="2" charset="2"/>
              <a:buChar char="Ø"/>
              <a:defRPr spc="0">
                <a:solidFill>
                  <a:schemeClr val="accent3"/>
                </a:solidFill>
              </a:defRPr>
            </a:pPr>
            <a:r>
              <a:rPr lang="fr-FR" dirty="0" smtClean="0">
                <a:hlinkClick r:id="rId3"/>
              </a:rPr>
              <a:t>mathieu.chailloux@irstea.fr</a:t>
            </a:r>
            <a:endParaRPr lang="fr-FR" dirty="0" smtClean="0"/>
          </a:p>
          <a:p>
            <a:pPr marL="285750" indent="-285750">
              <a:buClr>
                <a:srgbClr val="8FBD33"/>
              </a:buClr>
              <a:buSzPct val="100000"/>
              <a:buFont typeface="Wingdings" panose="05000000000000000000" pitchFamily="2" charset="2"/>
              <a:buChar char="Ø"/>
              <a:defRPr spc="0">
                <a:solidFill>
                  <a:schemeClr val="accent3"/>
                </a:solidFill>
              </a:defRPr>
            </a:pPr>
            <a:r>
              <a:rPr lang="fr-FR" dirty="0" smtClean="0">
                <a:hlinkClick r:id="rId4"/>
              </a:rPr>
              <a:t>jennifer.amsallem@irstea.fr</a:t>
            </a:r>
            <a:endParaRPr lang="fr-FR" dirty="0" smtClean="0"/>
          </a:p>
          <a:p>
            <a:pPr>
              <a:buClr>
                <a:srgbClr val="8FBD33"/>
              </a:buClr>
              <a:buSzPct val="100000"/>
              <a:defRPr spc="0">
                <a:solidFill>
                  <a:schemeClr val="accent3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8" name="Titr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04672">
              <a:defRPr sz="2464" spc="0"/>
            </a:lvl1pPr>
          </a:lstStyle>
          <a:p>
            <a:r>
              <a:rPr dirty="0"/>
              <a:t>Aires </a:t>
            </a:r>
            <a:r>
              <a:rPr dirty="0" err="1"/>
              <a:t>potentielles</a:t>
            </a:r>
            <a:r>
              <a:rPr dirty="0"/>
              <a:t> de dispersion</a:t>
            </a:r>
          </a:p>
        </p:txBody>
      </p:sp>
      <p:sp>
        <p:nvSpPr>
          <p:cNvPr id="152" name="ZoneTexte 11"/>
          <p:cNvSpPr/>
          <p:nvPr/>
        </p:nvSpPr>
        <p:spPr>
          <a:xfrm>
            <a:off x="467543" y="3861048"/>
            <a:ext cx="3456385" cy="2337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t>Raster d’occupation du sol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t>Chaque pixel a un coût (coefficient de friction)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t>Coût maximal de dispersion  (100 dans l’exemple)</a:t>
            </a:r>
          </a:p>
          <a:p>
            <a:pPr marL="285750" indent="-285750">
              <a:buClr>
                <a:srgbClr val="8FBD33"/>
              </a:buClr>
              <a:buSzPct val="100000"/>
              <a:buChar char="➢"/>
              <a:defRPr>
                <a:solidFill>
                  <a:schemeClr val="accent3"/>
                </a:solidFill>
              </a:defRPr>
            </a:pPr>
            <a:r>
              <a:t>Aires potentielles de dispersion (en rouge) depuis des réservoirs de biodiversité (en vert)</a:t>
            </a:r>
          </a:p>
        </p:txBody>
      </p: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861" y="1710403"/>
            <a:ext cx="4625604" cy="4598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8076" y="1739900"/>
            <a:ext cx="1649789" cy="182833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ZoneTexte 14"/>
          <p:cNvSpPr/>
          <p:nvPr/>
        </p:nvSpPr>
        <p:spPr>
          <a:xfrm>
            <a:off x="4122861" y="6309319"/>
            <a:ext cx="1800201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00"/>
              </a:spcBef>
              <a:defRPr sz="1000" i="1">
                <a:solidFill>
                  <a:srgbClr val="BFBFBF"/>
                </a:solidFill>
              </a:defRPr>
            </a:lvl1pPr>
          </a:lstStyle>
          <a:p>
            <a:r>
              <a:rPr dirty="0"/>
              <a:t>Source : </a:t>
            </a:r>
            <a:r>
              <a:rPr dirty="0" err="1"/>
              <a:t>M.Chailloux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2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4" name="Titr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rPr dirty="0"/>
              <a:t>« </a:t>
            </a:r>
            <a:r>
              <a:rPr dirty="0" err="1"/>
              <a:t>BioDispersal</a:t>
            </a:r>
            <a:r>
              <a:rPr dirty="0"/>
              <a:t> »</a:t>
            </a:r>
            <a:r>
              <a:rPr i="0" dirty="0"/>
              <a:t> : un plugin </a:t>
            </a:r>
            <a:r>
              <a:rPr i="0" dirty="0" err="1"/>
              <a:t>en</a:t>
            </a:r>
            <a:r>
              <a:rPr i="0" dirty="0"/>
              <a:t> 7 </a:t>
            </a:r>
            <a:r>
              <a:rPr i="0" dirty="0" err="1"/>
              <a:t>étapes</a:t>
            </a:r>
            <a:endParaRPr i="0" dirty="0"/>
          </a:p>
        </p:txBody>
      </p:sp>
      <p:pic>
        <p:nvPicPr>
          <p:cNvPr id="17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28800"/>
            <a:ext cx="7787708" cy="460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2366670" y="1425072"/>
            <a:ext cx="4587140" cy="403728"/>
          </a:xfrm>
          <a:prstGeom prst="rect">
            <a:avLst/>
          </a:prstGeom>
        </p:spPr>
        <p:txBody>
          <a:bodyPr/>
          <a:lstStyle/>
          <a:p>
            <a:pPr marL="628650" lvl="3" indent="0">
              <a:spcBef>
                <a:spcPts val="300"/>
              </a:spcBef>
              <a:buClr>
                <a:srgbClr val="8FBD33"/>
              </a:buClr>
              <a:buNone/>
              <a:defRPr sz="1600" spc="0"/>
            </a:pPr>
            <a:r>
              <a:rPr lang="fr-FR" b="1" dirty="0" smtClean="0"/>
              <a:t>Interface graphique de « </a:t>
            </a:r>
            <a:r>
              <a:rPr lang="fr-FR" b="1" i="1" dirty="0" err="1" smtClean="0"/>
              <a:t>BioDispersal</a:t>
            </a:r>
            <a:r>
              <a:rPr lang="fr-FR" b="1" dirty="0" smtClean="0"/>
              <a:t> »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2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4" name="Titr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rPr dirty="0"/>
              <a:t>« </a:t>
            </a:r>
            <a:r>
              <a:rPr dirty="0" err="1"/>
              <a:t>BioDispersal</a:t>
            </a:r>
            <a:r>
              <a:rPr dirty="0"/>
              <a:t> »</a:t>
            </a:r>
            <a:r>
              <a:rPr i="0" dirty="0"/>
              <a:t> : un plugin </a:t>
            </a:r>
            <a:r>
              <a:rPr i="0" dirty="0" err="1"/>
              <a:t>en</a:t>
            </a:r>
            <a:r>
              <a:rPr i="0" dirty="0"/>
              <a:t> 7 </a:t>
            </a:r>
            <a:r>
              <a:rPr i="0" dirty="0" err="1"/>
              <a:t>étapes</a:t>
            </a:r>
            <a:endParaRPr i="0" dirty="0"/>
          </a:p>
        </p:txBody>
      </p:sp>
      <p:sp>
        <p:nvSpPr>
          <p:cNvPr id="175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497137" y="1425072"/>
            <a:ext cx="4298999" cy="135585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8FBD33"/>
              </a:buClr>
              <a:buSzPct val="100000"/>
              <a:buAutoNum type="arabicPeriod"/>
              <a:defRPr b="1" spc="0"/>
            </a:pPr>
            <a:r>
              <a:rPr dirty="0" err="1"/>
              <a:t>Paramètres</a:t>
            </a:r>
            <a:r>
              <a:rPr dirty="0"/>
              <a:t> </a:t>
            </a:r>
            <a:r>
              <a:rPr dirty="0" err="1"/>
              <a:t>généraux</a:t>
            </a:r>
            <a:endParaRPr dirty="0"/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/>
              <a:t>Dossier de travail</a:t>
            </a:r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lang="fr-FR" dirty="0" smtClean="0"/>
              <a:t>Projection</a:t>
            </a:r>
            <a:endParaRPr dirty="0"/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endParaRPr dirty="0"/>
          </a:p>
        </p:txBody>
      </p:sp>
      <p:pic>
        <p:nvPicPr>
          <p:cNvPr id="17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37" y="2481611"/>
            <a:ext cx="6732463" cy="398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texte 5"/>
          <p:cNvSpPr txBox="1">
            <a:spLocks/>
          </p:cNvSpPr>
          <p:nvPr/>
        </p:nvSpPr>
        <p:spPr>
          <a:xfrm>
            <a:off x="4449715" y="1425072"/>
            <a:ext cx="4298999" cy="10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662781" marR="0" indent="-3071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BD33"/>
              </a:buClr>
              <a:buSzPct val="100000"/>
              <a:buFontTx/>
              <a:buChar char="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10" baseline="0">
                <a:ln>
                  <a:noFill/>
                </a:ln>
                <a:solidFill>
                  <a:srgbClr val="003A8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lvl="3" indent="-285750" hangingPunct="1">
              <a:spcBef>
                <a:spcPts val="300"/>
              </a:spcBef>
              <a:defRPr sz="1600" spc="0"/>
            </a:pPr>
            <a:endParaRPr lang="fr-FR" sz="1600" spc="0" dirty="0" smtClean="0"/>
          </a:p>
          <a:p>
            <a:pPr marL="914400" lvl="3" indent="-285750" hangingPunct="1">
              <a:spcBef>
                <a:spcPts val="300"/>
              </a:spcBef>
              <a:defRPr sz="1600" spc="0"/>
            </a:pPr>
            <a:r>
              <a:rPr lang="fr-FR" sz="1600" spc="0" dirty="0" smtClean="0"/>
              <a:t>Emprise</a:t>
            </a:r>
          </a:p>
          <a:p>
            <a:pPr marL="914400" lvl="3" indent="-285750" hangingPunct="1">
              <a:spcBef>
                <a:spcPts val="300"/>
              </a:spcBef>
              <a:defRPr sz="1600" spc="0"/>
            </a:pPr>
            <a:r>
              <a:rPr lang="fr-FR" sz="1600" spc="0" dirty="0" smtClean="0"/>
              <a:t>Résolution</a:t>
            </a:r>
          </a:p>
        </p:txBody>
      </p:sp>
    </p:spTree>
    <p:extLst>
      <p:ext uri="{BB962C8B-B14F-4D97-AF65-F5344CB8AC3E}">
        <p14:creationId xmlns:p14="http://schemas.microsoft.com/office/powerpoint/2010/main" val="195390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60968" y="457043"/>
            <a:ext cx="275528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9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180" name="Espace réservé du texte 5"/>
          <p:cNvSpPr>
            <a:spLocks noGrp="1"/>
          </p:cNvSpPr>
          <p:nvPr>
            <p:ph type="body" idx="1"/>
          </p:nvPr>
        </p:nvSpPr>
        <p:spPr>
          <a:xfrm>
            <a:off x="1475655" y="1412776"/>
            <a:ext cx="4296495" cy="1158974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2"/>
              <a:defRPr b="1" spc="0"/>
            </a:pPr>
            <a:r>
              <a:rPr dirty="0"/>
              <a:t>Sous-</a:t>
            </a:r>
            <a:r>
              <a:rPr dirty="0" err="1"/>
              <a:t>trames</a:t>
            </a:r>
            <a:endParaRPr dirty="0"/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 err="1"/>
              <a:t>Combien</a:t>
            </a:r>
            <a:r>
              <a:rPr dirty="0"/>
              <a:t> ?</a:t>
            </a:r>
          </a:p>
          <a:p>
            <a:pPr marL="914400" lvl="3" indent="-285750">
              <a:spcBef>
                <a:spcPts val="300"/>
              </a:spcBef>
              <a:buClr>
                <a:srgbClr val="8FBD33"/>
              </a:buClr>
              <a:defRPr sz="1600" spc="0"/>
            </a:pPr>
            <a:r>
              <a:rPr dirty="0" err="1"/>
              <a:t>Lesquelles</a:t>
            </a:r>
            <a:r>
              <a:rPr dirty="0"/>
              <a:t> ? Nom + description</a:t>
            </a:r>
          </a:p>
        </p:txBody>
      </p:sp>
      <p:pic>
        <p:nvPicPr>
          <p:cNvPr id="18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5" y="2571750"/>
            <a:ext cx="6982545" cy="379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4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185" name="Espace réservé du texte 5"/>
          <p:cNvSpPr>
            <a:spLocks noGrp="1"/>
          </p:cNvSpPr>
          <p:nvPr>
            <p:ph type="body" idx="1"/>
          </p:nvPr>
        </p:nvSpPr>
        <p:spPr>
          <a:xfrm>
            <a:off x="149907" y="2590220"/>
            <a:ext cx="2005902" cy="22631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3"/>
              <a:defRPr b="1" spc="0"/>
            </a:pPr>
            <a:r>
              <a:rPr dirty="0" err="1"/>
              <a:t>Sélection</a:t>
            </a:r>
            <a:endParaRPr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Par expression / champ / </a:t>
            </a:r>
            <a:r>
              <a:rPr lang="fr-FR" sz="1600" dirty="0" err="1" smtClean="0"/>
              <a:t>rééchantillonnage</a:t>
            </a:r>
            <a:endParaRPr lang="fr-FR" sz="1600" dirty="0" smtClean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Classification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Rastérisation</a:t>
            </a:r>
            <a:endParaRPr sz="1600" dirty="0"/>
          </a:p>
        </p:txBody>
      </p:sp>
      <p:pic>
        <p:nvPicPr>
          <p:cNvPr id="1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03" y="1501258"/>
            <a:ext cx="6592508" cy="487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0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191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251519" y="2589871"/>
            <a:ext cx="2933242" cy="2052467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4"/>
              <a:defRPr b="1" spc="0"/>
            </a:pPr>
            <a:r>
              <a:rPr dirty="0"/>
              <a:t>Fusion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Sélectionner</a:t>
            </a:r>
            <a:r>
              <a:rPr sz="1600" dirty="0"/>
              <a:t> 1 sous-</a:t>
            </a:r>
            <a:r>
              <a:rPr sz="1600" dirty="0" err="1"/>
              <a:t>trame</a:t>
            </a:r>
            <a:endParaRPr sz="1600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Hiérarchiser</a:t>
            </a:r>
            <a:r>
              <a:rPr sz="1600" dirty="0"/>
              <a:t> les </a:t>
            </a:r>
            <a:r>
              <a:rPr sz="1600" dirty="0" err="1" smtClean="0"/>
              <a:t>groupes</a:t>
            </a:r>
            <a:endParaRPr lang="fr-FR" sz="1600" dirty="0" smtClean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Appel à </a:t>
            </a:r>
            <a:r>
              <a:rPr lang="fr-FR" sz="1600" b="1" dirty="0" err="1" smtClean="0"/>
              <a:t>gdal:merge</a:t>
            </a:r>
            <a:endParaRPr sz="1600" b="1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 err="1"/>
              <a:t>Résultat</a:t>
            </a:r>
            <a:r>
              <a:rPr sz="1600" dirty="0"/>
              <a:t> : 1 </a:t>
            </a:r>
            <a:r>
              <a:rPr sz="1600" dirty="0" err="1"/>
              <a:t>couche</a:t>
            </a:r>
            <a:r>
              <a:rPr sz="1600" dirty="0"/>
              <a:t> </a:t>
            </a:r>
            <a:r>
              <a:rPr sz="1600" dirty="0" err="1"/>
              <a:t>d’OS</a:t>
            </a:r>
            <a:r>
              <a:rPr sz="1600" dirty="0"/>
              <a:t> par sous-</a:t>
            </a:r>
            <a:r>
              <a:rPr sz="1600" dirty="0" err="1"/>
              <a:t>trame</a:t>
            </a:r>
            <a:endParaRPr sz="1600" dirty="0"/>
          </a:p>
        </p:txBody>
      </p:sp>
      <p:pic>
        <p:nvPicPr>
          <p:cNvPr id="19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61" y="1671147"/>
            <a:ext cx="5563704" cy="441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space réservé du numéro de diapositive 5"/>
          <p:cNvSpPr>
            <a:spLocks noGrp="1"/>
          </p:cNvSpPr>
          <p:nvPr>
            <p:ph type="sldNum" sz="quarter" idx="2"/>
          </p:nvPr>
        </p:nvSpPr>
        <p:spPr>
          <a:xfrm>
            <a:off x="8748714" y="457043"/>
            <a:ext cx="287783" cy="2765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99CA3C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Titre 1"/>
          <p:cNvSpPr>
            <a:spLocks noGrp="1"/>
          </p:cNvSpPr>
          <p:nvPr>
            <p:ph type="title"/>
          </p:nvPr>
        </p:nvSpPr>
        <p:spPr>
          <a:xfrm>
            <a:off x="1187624" y="764703"/>
            <a:ext cx="7683787" cy="43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04672">
              <a:defRPr sz="2464" i="1" spc="0"/>
            </a:pPr>
            <a:r>
              <a:t>« BioDispersal »</a:t>
            </a:r>
            <a:r>
              <a:rPr i="0"/>
              <a:t> : un plugin en 7 étapes</a:t>
            </a:r>
          </a:p>
        </p:txBody>
      </p:sp>
      <p:sp>
        <p:nvSpPr>
          <p:cNvPr id="19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93430" y="2356807"/>
            <a:ext cx="2426677" cy="29728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rgbClr val="8FBD33"/>
              </a:buClr>
              <a:buSzPct val="100000"/>
              <a:buAutoNum type="arabicPeriod" startAt="5"/>
              <a:defRPr b="1" spc="0"/>
            </a:pPr>
            <a:r>
              <a:rPr dirty="0"/>
              <a:t>Friction</a:t>
            </a:r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1 coefficient par </a:t>
            </a:r>
            <a:r>
              <a:rPr sz="1600" dirty="0" err="1"/>
              <a:t>classe</a:t>
            </a:r>
            <a:r>
              <a:rPr sz="1600" dirty="0"/>
              <a:t> (type </a:t>
            </a:r>
            <a:r>
              <a:rPr sz="1600" dirty="0" err="1"/>
              <a:t>d’OS</a:t>
            </a:r>
            <a:r>
              <a:rPr sz="1600" dirty="0"/>
              <a:t>) et par sous-</a:t>
            </a:r>
            <a:r>
              <a:rPr sz="1600" dirty="0" err="1"/>
              <a:t>trame</a:t>
            </a:r>
            <a:endParaRPr sz="1600" dirty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sz="1600" dirty="0"/>
              <a:t>Import / Export du tableau au format </a:t>
            </a:r>
            <a:r>
              <a:rPr sz="1600" dirty="0" err="1"/>
              <a:t>tableur</a:t>
            </a:r>
            <a:r>
              <a:rPr sz="1600" dirty="0"/>
              <a:t> (CSV</a:t>
            </a:r>
            <a:r>
              <a:rPr sz="1600" dirty="0" smtClean="0"/>
              <a:t>)</a:t>
            </a:r>
            <a:endParaRPr lang="fr-FR" sz="1600" dirty="0" smtClean="0"/>
          </a:p>
          <a:p>
            <a:pPr marL="285750" indent="-285750">
              <a:spcBef>
                <a:spcPts val="300"/>
              </a:spcBef>
              <a:buClr>
                <a:srgbClr val="8FBD33"/>
              </a:buClr>
              <a:buSzPct val="100000"/>
              <a:buChar char="➢"/>
              <a:defRPr sz="1400" spc="0"/>
            </a:pPr>
            <a:r>
              <a:rPr lang="fr-FR" sz="1600" dirty="0" smtClean="0"/>
              <a:t>Reclassification par </a:t>
            </a:r>
            <a:r>
              <a:rPr lang="fr-FR" sz="1600" b="1" dirty="0" err="1" smtClean="0"/>
              <a:t>gdal_calc</a:t>
            </a:r>
            <a:r>
              <a:rPr lang="fr-FR" sz="1600" dirty="0" smtClean="0"/>
              <a:t> =&gt; migrer vers </a:t>
            </a:r>
            <a:r>
              <a:rPr lang="fr-FR" sz="1600" b="1" dirty="0" smtClean="0"/>
              <a:t>native: </a:t>
            </a:r>
            <a:r>
              <a:rPr lang="fr-FR" sz="1600" b="1" dirty="0" err="1" smtClean="0"/>
              <a:t>reclassifybytable</a:t>
            </a:r>
            <a:endParaRPr lang="fr-FR" sz="1600" b="1" dirty="0" smtClean="0"/>
          </a:p>
        </p:txBody>
      </p:sp>
      <p:pic>
        <p:nvPicPr>
          <p:cNvPr id="19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07" y="1738595"/>
            <a:ext cx="6330702" cy="4371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STEA Vert Masque v1">
  <a:themeElements>
    <a:clrScheme name="IRSTEA Vert Masque v1">
      <a:dk1>
        <a:srgbClr val="FFFFFF"/>
      </a:dk1>
      <a:lt1>
        <a:srgbClr val="003A80"/>
      </a:lt1>
      <a:dk2>
        <a:srgbClr val="A7A7A7"/>
      </a:dk2>
      <a:lt2>
        <a:srgbClr val="535353"/>
      </a:lt2>
      <a:accent1>
        <a:srgbClr val="A4C400"/>
      </a:accent1>
      <a:accent2>
        <a:srgbClr val="009EE0"/>
      </a:accent2>
      <a:accent3>
        <a:srgbClr val="083F88"/>
      </a:accent3>
      <a:accent4>
        <a:srgbClr val="85CCD1"/>
      </a:accent4>
      <a:accent5>
        <a:srgbClr val="702283"/>
      </a:accent5>
      <a:accent6>
        <a:srgbClr val="AF1280"/>
      </a:accent6>
      <a:hlink>
        <a:srgbClr val="0000FF"/>
      </a:hlink>
      <a:folHlink>
        <a:srgbClr val="FF00FF"/>
      </a:folHlink>
    </a:clrScheme>
    <a:fontScheme name="IRSTEA Vert Masque v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RSTEA Vert Masque v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A8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A8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RSTEA Vert Masque v1">
  <a:themeElements>
    <a:clrScheme name="IRSTEA Vert Masque v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4C400"/>
      </a:accent1>
      <a:accent2>
        <a:srgbClr val="009EE0"/>
      </a:accent2>
      <a:accent3>
        <a:srgbClr val="083F88"/>
      </a:accent3>
      <a:accent4>
        <a:srgbClr val="85CCD1"/>
      </a:accent4>
      <a:accent5>
        <a:srgbClr val="702283"/>
      </a:accent5>
      <a:accent6>
        <a:srgbClr val="AF1280"/>
      </a:accent6>
      <a:hlink>
        <a:srgbClr val="0000FF"/>
      </a:hlink>
      <a:folHlink>
        <a:srgbClr val="FF00FF"/>
      </a:folHlink>
    </a:clrScheme>
    <a:fontScheme name="IRSTEA Vert Masque v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RSTEA Vert Masque v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A8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A8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583</Words>
  <Application>Microsoft Office PowerPoint</Application>
  <PresentationFormat>Affichage à l'écran (4:3)</PresentationFormat>
  <Paragraphs>149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IRSTEA Vert Masque v1</vt:lpstr>
      <vt:lpstr>Développement de plugins procéduraux orientés métier</vt:lpstr>
      <vt:lpstr>La Trame verte et bleue</vt:lpstr>
      <vt:lpstr>Aires potentielles de dispersion</vt:lpstr>
      <vt:lpstr>« BioDispersal » : un plugin en 7 étapes</vt:lpstr>
      <vt:lpstr>« BioDispersal » : un plugin en 7 étapes</vt:lpstr>
      <vt:lpstr>« BioDispersal » : un plugin en 7 étapes</vt:lpstr>
      <vt:lpstr>« BioDispersal » : un plugin en 7 étapes</vt:lpstr>
      <vt:lpstr>« BioDispersal » : un plugin en 7 étapes</vt:lpstr>
      <vt:lpstr>« BioDispersal » : un plugin en 7 étapes</vt:lpstr>
      <vt:lpstr>Grand Orb - Friction</vt:lpstr>
      <vt:lpstr>« BioDispersal » : un plugin en 7 étapes</vt:lpstr>
      <vt:lpstr>« BioDispersal » : un plugin en 7 étapes</vt:lpstr>
      <vt:lpstr>Grand Orb – Dispersion</vt:lpstr>
      <vt:lpstr>Reproductibilité / traçabilité</vt:lpstr>
      <vt:lpstr>Tables de visualisation</vt:lpstr>
      <vt:lpstr>Taille effective de maille</vt:lpstr>
      <vt:lpstr>Le plugin « Meff » : contexte</vt:lpstr>
      <vt:lpstr>« Meff » : un plugin en 4 étapes</vt:lpstr>
      <vt:lpstr>Factorisation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de plugins procéduraux orientés métier</dc:title>
  <dc:creator>mtd</dc:creator>
  <cp:lastModifiedBy>Célline Pornin</cp:lastModifiedBy>
  <cp:revision>108</cp:revision>
  <dcterms:modified xsi:type="dcterms:W3CDTF">2018-12-14T10:57:59Z</dcterms:modified>
</cp:coreProperties>
</file>